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5" r:id="rId2"/>
    <p:sldMasterId id="2147483667" r:id="rId3"/>
    <p:sldMasterId id="2147483673" r:id="rId4"/>
    <p:sldMasterId id="2147483677" r:id="rId5"/>
    <p:sldMasterId id="2147483679" r:id="rId6"/>
    <p:sldMasterId id="2147483681" r:id="rId7"/>
  </p:sldMasterIdLst>
  <p:notesMasterIdLst>
    <p:notesMasterId r:id="rId35"/>
  </p:notesMasterIdLst>
  <p:handoutMasterIdLst>
    <p:handoutMasterId r:id="rId36"/>
  </p:handoutMasterIdLst>
  <p:sldIdLst>
    <p:sldId id="308" r:id="rId8"/>
    <p:sldId id="618" r:id="rId9"/>
    <p:sldId id="606" r:id="rId10"/>
    <p:sldId id="581" r:id="rId11"/>
    <p:sldId id="607" r:id="rId12"/>
    <p:sldId id="559" r:id="rId13"/>
    <p:sldId id="560" r:id="rId14"/>
    <p:sldId id="600" r:id="rId15"/>
    <p:sldId id="608" r:id="rId16"/>
    <p:sldId id="563" r:id="rId17"/>
    <p:sldId id="609" r:id="rId18"/>
    <p:sldId id="610" r:id="rId19"/>
    <p:sldId id="565" r:id="rId20"/>
    <p:sldId id="566" r:id="rId21"/>
    <p:sldId id="612" r:id="rId22"/>
    <p:sldId id="574" r:id="rId23"/>
    <p:sldId id="578" r:id="rId24"/>
    <p:sldId id="614" r:id="rId25"/>
    <p:sldId id="615" r:id="rId26"/>
    <p:sldId id="616" r:id="rId27"/>
    <p:sldId id="611" r:id="rId28"/>
    <p:sldId id="598" r:id="rId29"/>
    <p:sldId id="619" r:id="rId30"/>
    <p:sldId id="620" r:id="rId31"/>
    <p:sldId id="621" r:id="rId32"/>
    <p:sldId id="622" r:id="rId33"/>
    <p:sldId id="567" r:id="rId34"/>
  </p:sldIdLst>
  <p:sldSz cx="9144000" cy="6858000" type="screen4x3"/>
  <p:notesSz cx="6858000" cy="9083675"/>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16" charset="-128"/>
        <a:cs typeface="+mn-cs"/>
      </a:defRPr>
    </a:lvl5pPr>
    <a:lvl6pPr marL="2286000" algn="l" defTabSz="914400" rtl="0" eaLnBrk="1" latinLnBrk="0" hangingPunct="1">
      <a:defRPr sz="2400" kern="1200">
        <a:solidFill>
          <a:schemeClr val="tx1"/>
        </a:solidFill>
        <a:latin typeface="Arial" charset="0"/>
        <a:ea typeface="ＭＳ Ｐゴシック" pitchFamily="-16" charset="-128"/>
        <a:cs typeface="+mn-cs"/>
      </a:defRPr>
    </a:lvl6pPr>
    <a:lvl7pPr marL="2743200" algn="l" defTabSz="914400" rtl="0" eaLnBrk="1" latinLnBrk="0" hangingPunct="1">
      <a:defRPr sz="2400" kern="1200">
        <a:solidFill>
          <a:schemeClr val="tx1"/>
        </a:solidFill>
        <a:latin typeface="Arial" charset="0"/>
        <a:ea typeface="ＭＳ Ｐゴシック" pitchFamily="-16" charset="-128"/>
        <a:cs typeface="+mn-cs"/>
      </a:defRPr>
    </a:lvl7pPr>
    <a:lvl8pPr marL="3200400" algn="l" defTabSz="914400" rtl="0" eaLnBrk="1" latinLnBrk="0" hangingPunct="1">
      <a:defRPr sz="2400" kern="1200">
        <a:solidFill>
          <a:schemeClr val="tx1"/>
        </a:solidFill>
        <a:latin typeface="Arial" charset="0"/>
        <a:ea typeface="ＭＳ Ｐゴシック" pitchFamily="-16" charset="-128"/>
        <a:cs typeface="+mn-cs"/>
      </a:defRPr>
    </a:lvl8pPr>
    <a:lvl9pPr marL="3657600" algn="l" defTabSz="914400" rtl="0" eaLnBrk="1" latinLnBrk="0" hangingPunct="1">
      <a:defRPr sz="2400" kern="1200">
        <a:solidFill>
          <a:schemeClr val="tx1"/>
        </a:solidFill>
        <a:latin typeface="Arial" charset="0"/>
        <a:ea typeface="ＭＳ Ｐゴシック" pitchFamily="-16"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34" autoAdjust="0"/>
    <p:restoredTop sz="94660" autoAdjust="0"/>
  </p:normalViewPr>
  <p:slideViewPr>
    <p:cSldViewPr>
      <p:cViewPr>
        <p:scale>
          <a:sx n="77" d="100"/>
          <a:sy n="77" d="100"/>
        </p:scale>
        <p:origin x="-1158" y="-72"/>
      </p:cViewPr>
      <p:guideLst>
        <p:guide orient="horz" pos="2160"/>
        <p:guide pos="2880"/>
      </p:guideLst>
    </p:cSldViewPr>
  </p:slideViewPr>
  <p:outlineViewPr>
    <p:cViewPr>
      <p:scale>
        <a:sx n="33" d="100"/>
        <a:sy n="33" d="100"/>
      </p:scale>
      <p:origin x="240" y="2418"/>
    </p:cViewPr>
  </p:outlineViewPr>
  <p:notesTextViewPr>
    <p:cViewPr>
      <p:scale>
        <a:sx n="100" d="100"/>
        <a:sy n="100" d="100"/>
      </p:scale>
      <p:origin x="0" y="0"/>
    </p:cViewPr>
  </p:notesTextViewPr>
  <p:sorterViewPr>
    <p:cViewPr>
      <p:scale>
        <a:sx n="66" d="100"/>
        <a:sy n="66" d="100"/>
      </p:scale>
      <p:origin x="0" y="37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handoutMaster" Target="handoutMasters/handout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0179" name="Rectangle 3"/>
          <p:cNvSpPr>
            <a:spLocks noGrp="1" noChangeArrowheads="1"/>
          </p:cNvSpPr>
          <p:nvPr>
            <p:ph type="dt" sz="quarter" idx="1"/>
          </p:nvPr>
        </p:nvSpPr>
        <p:spPr bwMode="auto">
          <a:xfrm>
            <a:off x="3884613" y="0"/>
            <a:ext cx="2971800" cy="4540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0180" name="Rectangle 4"/>
          <p:cNvSpPr>
            <a:spLocks noGrp="1" noChangeArrowheads="1"/>
          </p:cNvSpPr>
          <p:nvPr>
            <p:ph type="ftr" sz="quarter" idx="2"/>
          </p:nvPr>
        </p:nvSpPr>
        <p:spPr bwMode="auto">
          <a:xfrm>
            <a:off x="0"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0181" name="Rectangle 5"/>
          <p:cNvSpPr>
            <a:spLocks noGrp="1" noChangeArrowheads="1"/>
          </p:cNvSpPr>
          <p:nvPr>
            <p:ph type="sldNum" sz="quarter" idx="3"/>
          </p:nvPr>
        </p:nvSpPr>
        <p:spPr bwMode="auto">
          <a:xfrm>
            <a:off x="3884613" y="8628063"/>
            <a:ext cx="2971800" cy="4540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753127-FA49-43CE-9F32-B4A6240032B4}" type="slidenum">
              <a:rPr lang="en-US"/>
              <a:pPr>
                <a:defRPr/>
              </a:pPr>
              <a:t>‹#›</a:t>
            </a:fld>
            <a:endParaRPr lang="en-US"/>
          </a:p>
        </p:txBody>
      </p:sp>
    </p:spTree>
    <p:extLst>
      <p:ext uri="{BB962C8B-B14F-4D97-AF65-F5344CB8AC3E}">
        <p14:creationId xmlns:p14="http://schemas.microsoft.com/office/powerpoint/2010/main" val="3263277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4025"/>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4025"/>
          </a:xfrm>
          <a:prstGeom prst="rect">
            <a:avLst/>
          </a:prstGeom>
        </p:spPr>
        <p:txBody>
          <a:bodyPr vert="horz" lIns="91440" tIns="45720" rIns="91440" bIns="45720" rtlCol="0"/>
          <a:lstStyle>
            <a:lvl1pPr algn="r">
              <a:defRPr sz="1200"/>
            </a:lvl1pPr>
          </a:lstStyle>
          <a:p>
            <a:pPr>
              <a:defRPr/>
            </a:pPr>
            <a:fld id="{99016022-39E0-44DC-8A11-E1B17ECC5D82}" type="datetimeFigureOut">
              <a:rPr lang="en-US"/>
              <a:pPr>
                <a:defRPr/>
              </a:pPr>
              <a:t>2/19/2013</a:t>
            </a:fld>
            <a:endParaRPr lang="en-CA"/>
          </a:p>
        </p:txBody>
      </p:sp>
      <p:sp>
        <p:nvSpPr>
          <p:cNvPr id="4" name="Slide Image Placeholder 3"/>
          <p:cNvSpPr>
            <a:spLocks noGrp="1" noRot="1" noChangeAspect="1"/>
          </p:cNvSpPr>
          <p:nvPr>
            <p:ph type="sldImg" idx="2"/>
          </p:nvPr>
        </p:nvSpPr>
        <p:spPr>
          <a:xfrm>
            <a:off x="1157288" y="681038"/>
            <a:ext cx="4543425" cy="3406775"/>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14825"/>
            <a:ext cx="5486400" cy="408781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28063"/>
            <a:ext cx="2971800" cy="454025"/>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28063"/>
            <a:ext cx="2971800" cy="454025"/>
          </a:xfrm>
          <a:prstGeom prst="rect">
            <a:avLst/>
          </a:prstGeom>
        </p:spPr>
        <p:txBody>
          <a:bodyPr vert="horz" lIns="91440" tIns="45720" rIns="91440" bIns="45720" rtlCol="0" anchor="b"/>
          <a:lstStyle>
            <a:lvl1pPr algn="r">
              <a:defRPr sz="1200"/>
            </a:lvl1pPr>
          </a:lstStyle>
          <a:p>
            <a:pPr>
              <a:defRPr/>
            </a:pPr>
            <a:fld id="{4EBE9848-0A53-4BF6-BF79-2745214BCA1B}" type="slidenum">
              <a:rPr lang="en-CA"/>
              <a:pPr>
                <a:defRPr/>
              </a:pPr>
              <a:t>‹#›</a:t>
            </a:fld>
            <a:endParaRPr lang="en-CA"/>
          </a:p>
        </p:txBody>
      </p:sp>
    </p:spTree>
    <p:extLst>
      <p:ext uri="{BB962C8B-B14F-4D97-AF65-F5344CB8AC3E}">
        <p14:creationId xmlns:p14="http://schemas.microsoft.com/office/powerpoint/2010/main" val="42167175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0115"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0115"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0115"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1139"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1139"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1139"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0115"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0115"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TextEdit="1"/>
          </p:cNvSpPr>
          <p:nvPr>
            <p:ph type="sldImg"/>
          </p:nvPr>
        </p:nvSpPr>
        <p:spPr bwMode="auto">
          <a:xfrm>
            <a:off x="3429000" y="2386013"/>
            <a:ext cx="0" cy="0"/>
          </a:xfrm>
          <a:noFill/>
          <a:ln>
            <a:solidFill>
              <a:srgbClr val="000000"/>
            </a:solidFill>
            <a:miter lim="800000"/>
            <a:headEnd/>
            <a:tailEnd/>
          </a:ln>
        </p:spPr>
      </p:sp>
      <p:sp>
        <p:nvSpPr>
          <p:cNvPr id="90115" name="Rectangle 3"/>
          <p:cNvSpPr>
            <a:spLocks noGrp="1"/>
          </p:cNvSpPr>
          <p:nvPr>
            <p:ph type="body" idx="1"/>
          </p:nvPr>
        </p:nvSpPr>
        <p:spPr bwMode="auto">
          <a:xfrm>
            <a:off x="914400" y="4316413"/>
            <a:ext cx="5019675" cy="301625"/>
          </a:xfrm>
          <a:noFill/>
        </p:spPr>
        <p:txBody>
          <a:bodyPr wrap="square" numCol="1" anchor="t" anchorCtr="0" compatLnSpc="1">
            <a:prstTxWarp prst="textNoShape">
              <a:avLst/>
            </a:prstTxWarp>
          </a:bodyPr>
          <a:lstStyle/>
          <a:p>
            <a:endParaRPr lang="en-CA" sz="140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248B9-65F3-4AD2-82AB-E249CFA6F67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96CC0F-EFB1-4FD8-BEA9-F3CD1918C0C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031DAA-17CB-4122-B75F-EA4214AB2D5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ea typeface="ＭＳ Ｐゴシック" pitchFamily="-16" charset="-128"/>
              </a:defRPr>
            </a:lvl1pPr>
          </a:lstStyle>
          <a:p>
            <a:pPr>
              <a:defRPr/>
            </a:pPr>
            <a:fld id="{1DC43598-37AC-421B-84AA-581A8D900CAA}" type="datetimeFigureOut">
              <a:rPr lang="en-US"/>
              <a:pPr>
                <a:defRPr/>
              </a:pPr>
              <a:t>2/19/2013</a:t>
            </a:fld>
            <a:endParaRPr lang="en-CA"/>
          </a:p>
        </p:txBody>
      </p:sp>
      <p:sp>
        <p:nvSpPr>
          <p:cNvPr id="5" name="Footer Placeholder 4"/>
          <p:cNvSpPr>
            <a:spLocks noGrp="1"/>
          </p:cNvSpPr>
          <p:nvPr>
            <p:ph type="ftr" sz="quarter" idx="11"/>
          </p:nvPr>
        </p:nvSpPr>
        <p:spPr/>
        <p:txBody>
          <a:bodyPr/>
          <a:lstStyle>
            <a:lvl1pPr eaLnBrk="0" hangingPunct="0">
              <a:defRPr>
                <a:ea typeface="ＭＳ Ｐゴシック" pitchFamily="-16"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ea typeface="ＭＳ Ｐゴシック" pitchFamily="-16" charset="-128"/>
              </a:defRPr>
            </a:lvl1pPr>
          </a:lstStyle>
          <a:p>
            <a:pPr>
              <a:defRPr/>
            </a:pPr>
            <a:fld id="{A9ECC9AD-7B65-4FC8-B7D4-979AFBE083C4}" type="slidenum">
              <a:rPr lang="en-CA"/>
              <a:pPr>
                <a:defRPr/>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ea typeface="ＭＳ Ｐゴシック" pitchFamily="-16" charset="-128"/>
              </a:defRPr>
            </a:lvl1pPr>
          </a:lstStyle>
          <a:p>
            <a:pPr>
              <a:defRPr/>
            </a:pPr>
            <a:fld id="{C5BE3C06-C42B-4014-94B7-62BA44EE4DEC}" type="datetimeFigureOut">
              <a:rPr lang="en-US"/>
              <a:pPr>
                <a:defRPr/>
              </a:pPr>
              <a:t>2/19/2013</a:t>
            </a:fld>
            <a:endParaRPr lang="en-CA"/>
          </a:p>
        </p:txBody>
      </p:sp>
      <p:sp>
        <p:nvSpPr>
          <p:cNvPr id="5" name="Footer Placeholder 4"/>
          <p:cNvSpPr>
            <a:spLocks noGrp="1"/>
          </p:cNvSpPr>
          <p:nvPr>
            <p:ph type="ftr" sz="quarter" idx="11"/>
          </p:nvPr>
        </p:nvSpPr>
        <p:spPr/>
        <p:txBody>
          <a:bodyPr/>
          <a:lstStyle>
            <a:lvl1pPr eaLnBrk="0" hangingPunct="0">
              <a:defRPr>
                <a:ea typeface="ＭＳ Ｐゴシック" pitchFamily="-16"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ea typeface="ＭＳ Ｐゴシック" pitchFamily="-16" charset="-128"/>
              </a:defRPr>
            </a:lvl1pPr>
          </a:lstStyle>
          <a:p>
            <a:pPr>
              <a:defRPr/>
            </a:pPr>
            <a:fld id="{CDC1A0F7-8628-45D8-9FCD-794090AB407E}" type="slidenum">
              <a:rPr lang="en-CA"/>
              <a:pPr>
                <a:defRPr/>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ea typeface="ＭＳ Ｐゴシック" pitchFamily="-16" charset="-128"/>
              </a:defRPr>
            </a:lvl1pPr>
          </a:lstStyle>
          <a:p>
            <a:pPr>
              <a:defRPr/>
            </a:pPr>
            <a:fld id="{BD81A5A9-3940-4A1A-8254-ED5BFD547167}" type="datetimeFigureOut">
              <a:rPr lang="en-US"/>
              <a:pPr>
                <a:defRPr/>
              </a:pPr>
              <a:t>2/19/2013</a:t>
            </a:fld>
            <a:endParaRPr lang="en-CA"/>
          </a:p>
        </p:txBody>
      </p:sp>
      <p:sp>
        <p:nvSpPr>
          <p:cNvPr id="5" name="Footer Placeholder 4"/>
          <p:cNvSpPr>
            <a:spLocks noGrp="1"/>
          </p:cNvSpPr>
          <p:nvPr>
            <p:ph type="ftr" sz="quarter" idx="11"/>
          </p:nvPr>
        </p:nvSpPr>
        <p:spPr/>
        <p:txBody>
          <a:bodyPr/>
          <a:lstStyle>
            <a:lvl1pPr eaLnBrk="0" hangingPunct="0">
              <a:defRPr>
                <a:ea typeface="ＭＳ Ｐゴシック" pitchFamily="-16"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ea typeface="ＭＳ Ｐゴシック" pitchFamily="-16" charset="-128"/>
              </a:defRPr>
            </a:lvl1pPr>
          </a:lstStyle>
          <a:p>
            <a:pPr>
              <a:defRPr/>
            </a:pPr>
            <a:fld id="{C363A5B9-2401-44EF-A7E0-38E7F5C06D4C}" type="slidenum">
              <a:rPr lang="en-CA"/>
              <a:pPr>
                <a:defRPr/>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ea typeface="ＭＳ Ｐゴシック" pitchFamily="-16" charset="-128"/>
              </a:defRPr>
            </a:lvl1pPr>
          </a:lstStyle>
          <a:p>
            <a:pPr>
              <a:defRPr/>
            </a:pPr>
            <a:fld id="{89A5AE97-4F08-4277-8C05-A528E164D226}" type="datetimeFigureOut">
              <a:rPr lang="en-US"/>
              <a:pPr>
                <a:defRPr/>
              </a:pPr>
              <a:t>2/19/2013</a:t>
            </a:fld>
            <a:endParaRPr lang="en-CA"/>
          </a:p>
        </p:txBody>
      </p:sp>
      <p:sp>
        <p:nvSpPr>
          <p:cNvPr id="5" name="Footer Placeholder 4"/>
          <p:cNvSpPr>
            <a:spLocks noGrp="1"/>
          </p:cNvSpPr>
          <p:nvPr>
            <p:ph type="ftr" sz="quarter" idx="11"/>
          </p:nvPr>
        </p:nvSpPr>
        <p:spPr/>
        <p:txBody>
          <a:bodyPr/>
          <a:lstStyle>
            <a:lvl1pPr eaLnBrk="0" hangingPunct="0">
              <a:defRPr>
                <a:ea typeface="ＭＳ Ｐゴシック" pitchFamily="-16"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ea typeface="ＭＳ Ｐゴシック" pitchFamily="-16" charset="-128"/>
              </a:defRPr>
            </a:lvl1pPr>
          </a:lstStyle>
          <a:p>
            <a:pPr>
              <a:defRPr/>
            </a:pPr>
            <a:fld id="{893F9D6F-8AEF-4706-8C5F-3FDB281688F4}" type="slidenum">
              <a:rPr lang="en-CA"/>
              <a:pPr>
                <a:defRPr/>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eaLnBrk="0" hangingPunct="0">
              <a:defRPr>
                <a:ea typeface="ＭＳ Ｐゴシック" pitchFamily="-16" charset="-128"/>
              </a:defRPr>
            </a:lvl1pPr>
          </a:lstStyle>
          <a:p>
            <a:pPr>
              <a:defRPr/>
            </a:pPr>
            <a:fld id="{4981F6C1-8350-4FDC-BFBA-98533F001BE4}" type="datetimeFigureOut">
              <a:rPr lang="en-US"/>
              <a:pPr>
                <a:defRPr/>
              </a:pPr>
              <a:t>2/19/2013</a:t>
            </a:fld>
            <a:endParaRPr lang="en-CA"/>
          </a:p>
        </p:txBody>
      </p:sp>
      <p:sp>
        <p:nvSpPr>
          <p:cNvPr id="5" name="Footer Placeholder 4"/>
          <p:cNvSpPr>
            <a:spLocks noGrp="1"/>
          </p:cNvSpPr>
          <p:nvPr>
            <p:ph type="ftr" sz="quarter" idx="11"/>
          </p:nvPr>
        </p:nvSpPr>
        <p:spPr/>
        <p:txBody>
          <a:bodyPr/>
          <a:lstStyle>
            <a:lvl1pPr eaLnBrk="0" hangingPunct="0">
              <a:defRPr>
                <a:ea typeface="ＭＳ Ｐゴシック" pitchFamily="-16"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ea typeface="ＭＳ Ｐゴシック" pitchFamily="-16" charset="-128"/>
              </a:defRPr>
            </a:lvl1pPr>
          </a:lstStyle>
          <a:p>
            <a:pPr>
              <a:defRPr/>
            </a:pPr>
            <a:fld id="{3B57EB10-FD09-4B26-BD9F-1F87A617943A}" type="slidenum">
              <a:rPr lang="en-CA"/>
              <a:pPr>
                <a:defRPr/>
              </a:pPr>
              <a:t>‹#›</a:t>
            </a:fld>
            <a:endParaRPr lang="en-CA"/>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eaLnBrk="0" hangingPunct="0">
              <a:defRPr>
                <a:ea typeface="ＭＳ Ｐゴシック" pitchFamily="-16" charset="-128"/>
              </a:defRPr>
            </a:lvl1pPr>
          </a:lstStyle>
          <a:p>
            <a:pPr>
              <a:defRPr/>
            </a:pPr>
            <a:fld id="{985DEAD5-836B-4168-8333-83CE3302D554}" type="datetimeFigureOut">
              <a:rPr lang="en-US"/>
              <a:pPr>
                <a:defRPr/>
              </a:pPr>
              <a:t>2/19/2013</a:t>
            </a:fld>
            <a:endParaRPr lang="en-CA"/>
          </a:p>
        </p:txBody>
      </p:sp>
      <p:sp>
        <p:nvSpPr>
          <p:cNvPr id="5" name="Footer Placeholder 4"/>
          <p:cNvSpPr>
            <a:spLocks noGrp="1"/>
          </p:cNvSpPr>
          <p:nvPr>
            <p:ph type="ftr" sz="quarter" idx="11"/>
          </p:nvPr>
        </p:nvSpPr>
        <p:spPr/>
        <p:txBody>
          <a:bodyPr/>
          <a:lstStyle>
            <a:lvl1pPr eaLnBrk="0" hangingPunct="0">
              <a:defRPr>
                <a:ea typeface="ＭＳ Ｐゴシック" pitchFamily="-16" charset="-128"/>
              </a:defRPr>
            </a:lvl1pPr>
          </a:lstStyle>
          <a:p>
            <a:pPr>
              <a:defRPr/>
            </a:pPr>
            <a:endParaRPr lang="en-CA"/>
          </a:p>
        </p:txBody>
      </p:sp>
      <p:sp>
        <p:nvSpPr>
          <p:cNvPr id="6" name="Slide Number Placeholder 5"/>
          <p:cNvSpPr>
            <a:spLocks noGrp="1"/>
          </p:cNvSpPr>
          <p:nvPr>
            <p:ph type="sldNum" sz="quarter" idx="12"/>
          </p:nvPr>
        </p:nvSpPr>
        <p:spPr/>
        <p:txBody>
          <a:bodyPr/>
          <a:lstStyle>
            <a:lvl1pPr eaLnBrk="0" hangingPunct="0">
              <a:defRPr>
                <a:ea typeface="ＭＳ Ｐゴシック" pitchFamily="-16" charset="-128"/>
              </a:defRPr>
            </a:lvl1pPr>
          </a:lstStyle>
          <a:p>
            <a:pPr>
              <a:defRPr/>
            </a:pPr>
            <a:fld id="{05C34A37-100B-4CC0-815E-66D78556A889}" type="slidenum">
              <a:rPr lang="en-CA"/>
              <a:pPr>
                <a:defRPr/>
              </a:pPr>
              <a:t>‹#›</a:t>
            </a:fld>
            <a:endParaRPr lang="en-CA"/>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solidFill>
                  <a:schemeClr val="tx1">
                    <a:tint val="75000"/>
                  </a:schemeClr>
                </a:solidFill>
                <a:ea typeface="ＭＳ Ｐゴシック" pitchFamily="-16" charset="-128"/>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solidFill>
                  <a:schemeClr val="tx1">
                    <a:tint val="75000"/>
                  </a:schemeClr>
                </a:solidFill>
                <a:ea typeface="ＭＳ Ｐゴシック" pitchFamily="-16"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solidFill>
                  <a:schemeClr val="tx1">
                    <a:tint val="75000"/>
                  </a:schemeClr>
                </a:solidFill>
                <a:ea typeface="ＭＳ Ｐゴシック" pitchFamily="-16" charset="-128"/>
              </a:defRPr>
            </a:lvl1pPr>
          </a:lstStyle>
          <a:p>
            <a:pPr>
              <a:defRPr/>
            </a:pPr>
            <a:fld id="{D8EC3200-B684-4854-8120-0EBD26F7718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p:txBody>
          <a:bodyPr/>
          <a:lstStyle>
            <a:lvl1pPr eaLnBrk="0" hangingPunct="0">
              <a:defRPr>
                <a:solidFill>
                  <a:schemeClr val="tx1">
                    <a:tint val="75000"/>
                  </a:schemeClr>
                </a:solidFill>
                <a:ea typeface="ＭＳ Ｐゴシック" pitchFamily="-16"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solidFill>
                  <a:schemeClr val="tx1">
                    <a:tint val="75000"/>
                  </a:schemeClr>
                </a:solidFill>
                <a:ea typeface="ＭＳ Ｐゴシック" pitchFamily="-16"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solidFill>
                  <a:schemeClr val="tx1">
                    <a:tint val="75000"/>
                  </a:schemeClr>
                </a:solidFill>
                <a:ea typeface="ＭＳ Ｐゴシック" pitchFamily="-16" charset="-128"/>
              </a:defRPr>
            </a:lvl1pPr>
          </a:lstStyle>
          <a:p>
            <a:pPr>
              <a:defRPr/>
            </a:pPr>
            <a:fld id="{61A50AB3-0456-4D67-A34A-B1BA699BCF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F74C5B-2CAE-4F0D-AE03-C606211DD10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BE4B22-DBE2-4660-9ABF-615D6E9173E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10CA75-92E3-434A-9137-97634F74DD0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45EE540-8E99-4D04-BF2C-E89549274F4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0C912E5-A510-4525-B4E8-1D4F4862336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F624DD3-97A5-43A5-BD0F-2E1D8034C4A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481CC55-8820-4E1D-8C47-923EC300A64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355696-DF35-44AB-B666-8A74AE93CD0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a:defRPr/>
            </a:pPr>
            <a:fld id="{79558CA0-6DE1-45B7-AA1B-DB03BB57B4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6" charset="-128"/>
        </a:defRPr>
      </a:lvl2pPr>
      <a:lvl3pPr algn="ctr" rtl="0" eaLnBrk="0" fontAlgn="base" hangingPunct="0">
        <a:spcBef>
          <a:spcPct val="0"/>
        </a:spcBef>
        <a:spcAft>
          <a:spcPct val="0"/>
        </a:spcAft>
        <a:defRPr sz="4400">
          <a:solidFill>
            <a:schemeClr val="tx2"/>
          </a:solidFill>
          <a:latin typeface="Arial" charset="0"/>
          <a:ea typeface="ＭＳ Ｐゴシック" pitchFamily="-16" charset="-128"/>
        </a:defRPr>
      </a:lvl3pPr>
      <a:lvl4pPr algn="ctr" rtl="0" eaLnBrk="0" fontAlgn="base" hangingPunct="0">
        <a:spcBef>
          <a:spcPct val="0"/>
        </a:spcBef>
        <a:spcAft>
          <a:spcPct val="0"/>
        </a:spcAft>
        <a:defRPr sz="4400">
          <a:solidFill>
            <a:schemeClr val="tx2"/>
          </a:solidFill>
          <a:latin typeface="Arial" charset="0"/>
          <a:ea typeface="ＭＳ Ｐゴシック" pitchFamily="-16" charset="-128"/>
        </a:defRPr>
      </a:lvl4pPr>
      <a:lvl5pPr algn="ctr" rtl="0" eaLnBrk="0" fontAlgn="base" hangingPunct="0">
        <a:spcBef>
          <a:spcPct val="0"/>
        </a:spcBef>
        <a:spcAft>
          <a:spcPct val="0"/>
        </a:spcAft>
        <a:defRPr sz="4400">
          <a:solidFill>
            <a:schemeClr val="tx2"/>
          </a:solidFill>
          <a:latin typeface="Arial" charset="0"/>
          <a:ea typeface="ＭＳ Ｐゴシック" pitchFamily="-16" charset="-128"/>
        </a:defRPr>
      </a:lvl5pPr>
      <a:lvl6pPr marL="457200" algn="ctr" rtl="0" fontAlgn="base">
        <a:spcBef>
          <a:spcPct val="0"/>
        </a:spcBef>
        <a:spcAft>
          <a:spcPct val="0"/>
        </a:spcAft>
        <a:defRPr sz="4400">
          <a:solidFill>
            <a:schemeClr val="tx2"/>
          </a:solidFill>
          <a:latin typeface="Arial" charset="0"/>
          <a:ea typeface="ＭＳ Ｐゴシック" pitchFamily="-16" charset="-128"/>
        </a:defRPr>
      </a:lvl6pPr>
      <a:lvl7pPr marL="914400" algn="ctr" rtl="0" fontAlgn="base">
        <a:spcBef>
          <a:spcPct val="0"/>
        </a:spcBef>
        <a:spcAft>
          <a:spcPct val="0"/>
        </a:spcAft>
        <a:defRPr sz="4400">
          <a:solidFill>
            <a:schemeClr val="tx2"/>
          </a:solidFill>
          <a:latin typeface="Arial" charset="0"/>
          <a:ea typeface="ＭＳ Ｐゴシック" pitchFamily="-16" charset="-128"/>
        </a:defRPr>
      </a:lvl7pPr>
      <a:lvl8pPr marL="1371600" algn="ctr" rtl="0" fontAlgn="base">
        <a:spcBef>
          <a:spcPct val="0"/>
        </a:spcBef>
        <a:spcAft>
          <a:spcPct val="0"/>
        </a:spcAft>
        <a:defRPr sz="4400">
          <a:solidFill>
            <a:schemeClr val="tx2"/>
          </a:solidFill>
          <a:latin typeface="Arial" charset="0"/>
          <a:ea typeface="ＭＳ Ｐゴシック" pitchFamily="-16" charset="-128"/>
        </a:defRPr>
      </a:lvl8pPr>
      <a:lvl9pPr marL="1828800" algn="ctr" rtl="0" fontAlgn="base">
        <a:spcBef>
          <a:spcPct val="0"/>
        </a:spcBef>
        <a:spcAft>
          <a:spcPct val="0"/>
        </a:spcAft>
        <a:defRPr sz="4400">
          <a:solidFill>
            <a:schemeClr val="tx2"/>
          </a:solidFill>
          <a:latin typeface="Arial" charset="0"/>
          <a:ea typeface="ＭＳ Ｐゴシック" pitchFamily="-16"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96077B90-0AA8-4610-9A70-F3C1D0168AB4}" type="datetimeFigureOut">
              <a:rPr lang="en-US"/>
              <a:pPr>
                <a:defRPr/>
              </a:pPr>
              <a:t>2/19/2013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07883087-4863-4115-BE08-006918E2EE52}" type="slidenum">
              <a:rPr lang="en-CA"/>
              <a:pPr>
                <a:defRPr/>
              </a:pPr>
              <a:t>‹#›</a:t>
            </a:fld>
            <a:endParaRPr lang="en-CA"/>
          </a:p>
        </p:txBody>
      </p:sp>
      <p:pic>
        <p:nvPicPr>
          <p:cNvPr id="4103" name="Picture 2" descr="COR_PPT_2"/>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3"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BE166909-0B77-4C36-A44A-845FE4C1E61E}" type="datetimeFigureOut">
              <a:rPr lang="en-US"/>
              <a:pPr>
                <a:defRPr/>
              </a:pPr>
              <a:t>2/19/2013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012153D1-F1F8-4FFC-A389-116E65A04E2D}" type="slidenum">
              <a:rPr lang="en-CA"/>
              <a:pPr>
                <a:defRPr/>
              </a:pPr>
              <a:t>‹#›</a:t>
            </a:fld>
            <a:endParaRPr lang="en-CA"/>
          </a:p>
        </p:txBody>
      </p:sp>
      <p:pic>
        <p:nvPicPr>
          <p:cNvPr id="5127" name="Picture 2" descr="COR_PPT_2"/>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4"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79DB4321-1C91-463E-8876-F037E2E6FBDB}" type="datetimeFigureOut">
              <a:rPr lang="en-US"/>
              <a:pPr>
                <a:defRPr/>
              </a:pPr>
              <a:t>2/19/2013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E347A67D-7BA7-4832-8EC7-15B74BAB6552}" type="slidenum">
              <a:rPr lang="en-CA"/>
              <a:pPr>
                <a:defRPr/>
              </a:pPr>
              <a:t>‹#›</a:t>
            </a:fld>
            <a:endParaRPr lang="en-CA"/>
          </a:p>
        </p:txBody>
      </p:sp>
      <p:pic>
        <p:nvPicPr>
          <p:cNvPr id="7175" name="Picture 2" descr="COR_PPT_2"/>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6"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AC368FCD-5CC1-41DA-A3E3-B3FD582D1407}" type="datetimeFigureOut">
              <a:rPr lang="en-US"/>
              <a:pPr>
                <a:defRPr/>
              </a:pPr>
              <a:t>2/19/2013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9C3B31C9-B66D-48C0-8AD0-09909D38E9AC}" type="slidenum">
              <a:rPr lang="en-CA"/>
              <a:pPr>
                <a:defRPr/>
              </a:pPr>
              <a:t>‹#›</a:t>
            </a:fld>
            <a:endParaRPr lang="en-CA"/>
          </a:p>
        </p:txBody>
      </p:sp>
      <p:pic>
        <p:nvPicPr>
          <p:cNvPr id="9223" name="Picture 2" descr="COR_PPT_2"/>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8"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78DF9065-CDFF-44DA-9875-E30F1AA81F9D}" type="datetimeFigureOut">
              <a:rPr lang="en-US"/>
              <a:pPr>
                <a:defRPr/>
              </a:pPr>
              <a:t>2/19/2013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746F2E52-A1F5-4E46-A2BE-708B9EEA7AE8}" type="slidenum">
              <a:rPr lang="en-CA"/>
              <a:pPr>
                <a:defRPr/>
              </a:pPr>
              <a:t>‹#›</a:t>
            </a:fld>
            <a:endParaRPr lang="en-CA"/>
          </a:p>
        </p:txBody>
      </p:sp>
      <p:pic>
        <p:nvPicPr>
          <p:cNvPr id="10247" name="Picture 2" descr="COR_PPT_2"/>
          <p:cNvPicPr>
            <a:picLocks noChangeAspect="1" noChangeArrowheads="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79"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8D526DED-073F-4373-8FF0-265CE7B2E702}" type="datetimeFigureOut">
              <a:rPr lang="en-US"/>
              <a:pPr>
                <a:defRPr/>
              </a:pPr>
              <a:t>2/19/2013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ea typeface="+mn-ea"/>
                <a:cs typeface="+mn-cs"/>
              </a:defRPr>
            </a:lvl1pPr>
          </a:lstStyle>
          <a:p>
            <a:pPr>
              <a:defRPr/>
            </a:pPr>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mn-lt"/>
                <a:ea typeface="+mn-ea"/>
                <a:cs typeface="+mn-cs"/>
              </a:defRPr>
            </a:lvl1pPr>
          </a:lstStyle>
          <a:p>
            <a:pPr>
              <a:defRPr/>
            </a:pPr>
            <a:fld id="{26D9BB87-11DD-412C-B1DE-FBDAFE010F4C}" type="slidenum">
              <a:rPr lang="en-CA"/>
              <a:pPr>
                <a:defRPr/>
              </a:pPr>
              <a:t>‹#›</a:t>
            </a:fld>
            <a:endParaRPr lang="en-CA"/>
          </a:p>
        </p:txBody>
      </p:sp>
      <p:pic>
        <p:nvPicPr>
          <p:cNvPr id="11271" name="Picture 2" descr="COR_PPT_2"/>
          <p:cNvPicPr>
            <a:picLocks noChangeAspect="1" noChangeArrowheads="1"/>
          </p:cNvPicPr>
          <p:nvPr userDrawn="1"/>
        </p:nvPicPr>
        <p:blipFill>
          <a:blip r:embed="rId5" cstate="print"/>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hyperlink" Target="mailto:johnlarsen@corpengroup.com" TargetMode="Externa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9.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OR_PPT_1"/>
          <p:cNvPicPr>
            <a:picLocks noChangeAspect="1" noChangeArrowheads="1"/>
          </p:cNvPicPr>
          <p:nvPr/>
        </p:nvPicPr>
        <p:blipFill>
          <a:blip r:embed="rId2" cstate="print"/>
          <a:srcRect/>
          <a:stretch>
            <a:fillRect/>
          </a:stretch>
        </p:blipFill>
        <p:spPr bwMode="auto">
          <a:xfrm>
            <a:off x="0" y="-19034"/>
            <a:ext cx="9144000" cy="6858000"/>
          </a:xfrm>
          <a:prstGeom prst="rect">
            <a:avLst/>
          </a:prstGeom>
          <a:noFill/>
          <a:ln w="9525">
            <a:noFill/>
            <a:miter lim="800000"/>
            <a:headEnd/>
            <a:tailEnd/>
          </a:ln>
        </p:spPr>
      </p:pic>
      <p:sp>
        <p:nvSpPr>
          <p:cNvPr id="27651" name="Text Box 3"/>
          <p:cNvSpPr txBox="1">
            <a:spLocks noChangeArrowheads="1"/>
          </p:cNvSpPr>
          <p:nvPr/>
        </p:nvSpPr>
        <p:spPr bwMode="auto">
          <a:xfrm>
            <a:off x="827088" y="2971800"/>
            <a:ext cx="7777162" cy="2846933"/>
          </a:xfrm>
          <a:prstGeom prst="rect">
            <a:avLst/>
          </a:prstGeom>
          <a:noFill/>
          <a:ln w="9525">
            <a:noFill/>
            <a:miter lim="800000"/>
            <a:headEnd/>
            <a:tailEnd/>
          </a:ln>
        </p:spPr>
        <p:txBody>
          <a:bodyPr>
            <a:spAutoFit/>
          </a:bodyPr>
          <a:lstStyle/>
          <a:p>
            <a:pPr>
              <a:spcBef>
                <a:spcPct val="50000"/>
              </a:spcBef>
            </a:pPr>
            <a:r>
              <a:rPr lang="en-US" sz="3200" dirty="0" smtClean="0">
                <a:solidFill>
                  <a:schemeClr val="bg1"/>
                </a:solidFill>
              </a:rPr>
              <a:t>IABC </a:t>
            </a:r>
            <a:r>
              <a:rPr lang="en-US" sz="3200" dirty="0" smtClean="0">
                <a:solidFill>
                  <a:schemeClr val="bg1"/>
                </a:solidFill>
              </a:rPr>
              <a:t>BC </a:t>
            </a:r>
            <a:r>
              <a:rPr lang="en-US" sz="3200" dirty="0" smtClean="0">
                <a:solidFill>
                  <a:schemeClr val="bg1"/>
                </a:solidFill>
              </a:rPr>
              <a:t>Presentation</a:t>
            </a:r>
          </a:p>
          <a:p>
            <a:pPr>
              <a:spcBef>
                <a:spcPct val="50000"/>
              </a:spcBef>
            </a:pPr>
            <a:r>
              <a:rPr lang="en-US" sz="3200" i="1" dirty="0" smtClean="0">
                <a:solidFill>
                  <a:schemeClr val="bg1"/>
                </a:solidFill>
              </a:rPr>
              <a:t>Issues Management &amp; Beyond</a:t>
            </a:r>
            <a:endParaRPr lang="en-US" sz="3200" i="1" dirty="0">
              <a:solidFill>
                <a:schemeClr val="bg1"/>
              </a:solidFill>
            </a:endParaRPr>
          </a:p>
          <a:p>
            <a:pPr>
              <a:spcBef>
                <a:spcPct val="50000"/>
              </a:spcBef>
            </a:pPr>
            <a:endParaRPr lang="en-US" sz="1800" dirty="0">
              <a:solidFill>
                <a:schemeClr val="bg1"/>
              </a:solidFill>
            </a:endParaRPr>
          </a:p>
          <a:p>
            <a:pPr>
              <a:spcBef>
                <a:spcPts val="0"/>
              </a:spcBef>
            </a:pPr>
            <a:r>
              <a:rPr lang="en-US" sz="1600" b="1" dirty="0" smtClean="0">
                <a:solidFill>
                  <a:schemeClr val="bg1"/>
                </a:solidFill>
              </a:rPr>
              <a:t>John </a:t>
            </a:r>
            <a:r>
              <a:rPr lang="en-US" sz="1600" b="1" dirty="0">
                <a:solidFill>
                  <a:schemeClr val="bg1"/>
                </a:solidFill>
              </a:rPr>
              <a:t>Larsen, </a:t>
            </a:r>
            <a:r>
              <a:rPr lang="en-US" sz="1600" b="1" i="1" dirty="0" smtClean="0">
                <a:solidFill>
                  <a:schemeClr val="bg1"/>
                </a:solidFill>
              </a:rPr>
              <a:t>ABC, MC</a:t>
            </a:r>
          </a:p>
          <a:p>
            <a:pPr>
              <a:spcBef>
                <a:spcPts val="0"/>
              </a:spcBef>
            </a:pPr>
            <a:r>
              <a:rPr lang="en-US" sz="1600" b="1" dirty="0" smtClean="0">
                <a:solidFill>
                  <a:schemeClr val="bg1"/>
                </a:solidFill>
              </a:rPr>
              <a:t>President </a:t>
            </a:r>
          </a:p>
          <a:p>
            <a:pPr>
              <a:spcBef>
                <a:spcPts val="0"/>
              </a:spcBef>
            </a:pPr>
            <a:endParaRPr lang="en-US" sz="1600" b="1" dirty="0">
              <a:solidFill>
                <a:schemeClr val="bg1"/>
              </a:solidFill>
            </a:endParaRPr>
          </a:p>
          <a:p>
            <a:pPr>
              <a:spcBef>
                <a:spcPct val="50000"/>
              </a:spcBef>
            </a:pPr>
            <a:r>
              <a:rPr lang="en-US" sz="1600" b="1" dirty="0" smtClean="0">
                <a:solidFill>
                  <a:schemeClr val="bg1"/>
                </a:solidFill>
              </a:rPr>
              <a:t>February </a:t>
            </a:r>
            <a:r>
              <a:rPr lang="en-US" sz="1600" b="1" dirty="0" smtClean="0">
                <a:solidFill>
                  <a:schemeClr val="bg1"/>
                </a:solidFill>
              </a:rPr>
              <a:t>19, </a:t>
            </a:r>
            <a:r>
              <a:rPr lang="en-US" sz="1600" b="1" dirty="0" smtClean="0">
                <a:solidFill>
                  <a:schemeClr val="bg1"/>
                </a:solidFill>
              </a:rPr>
              <a:t>2013</a:t>
            </a:r>
            <a:endParaRPr lang="en-US" sz="16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457200" y="274638"/>
            <a:ext cx="6635750" cy="1143000"/>
          </a:xfrm>
        </p:spPr>
        <p:txBody>
          <a:bodyPr/>
          <a:lstStyle/>
          <a:p>
            <a:pPr algn="l" eaLnBrk="1" hangingPunct="1"/>
            <a:r>
              <a:rPr lang="en-CA" sz="3600" b="1" dirty="0" smtClean="0">
                <a:solidFill>
                  <a:srgbClr val="E31836"/>
                </a:solidFill>
              </a:rPr>
              <a:t>The Public Lens of Legitimacy   </a:t>
            </a:r>
          </a:p>
        </p:txBody>
      </p:sp>
      <p:grpSp>
        <p:nvGrpSpPr>
          <p:cNvPr id="2" name="Group 4"/>
          <p:cNvGrpSpPr>
            <a:grpSpLocks/>
          </p:cNvGrpSpPr>
          <p:nvPr/>
        </p:nvGrpSpPr>
        <p:grpSpPr bwMode="auto">
          <a:xfrm>
            <a:off x="693738" y="2176463"/>
            <a:ext cx="3341687" cy="3398837"/>
            <a:chOff x="2837104" y="962183"/>
            <a:chExt cx="3342171" cy="3398087"/>
          </a:xfrm>
        </p:grpSpPr>
        <p:sp>
          <p:nvSpPr>
            <p:cNvPr id="6" name="Pie 5"/>
            <p:cNvSpPr/>
            <p:nvPr/>
          </p:nvSpPr>
          <p:spPr>
            <a:xfrm rot="17983484">
              <a:off x="2809146" y="990141"/>
              <a:ext cx="3398087" cy="3342171"/>
            </a:xfrm>
            <a:prstGeom prst="pie">
              <a:avLst>
                <a:gd name="adj1" fmla="val 16200000"/>
                <a:gd name="adj2" fmla="val 1800000"/>
              </a:avLst>
            </a:prstGeom>
            <a:solidFill>
              <a:schemeClr val="tx1">
                <a:lumMod val="50000"/>
                <a:lumOff val="5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03" name="TextBox 6"/>
            <p:cNvSpPr txBox="1">
              <a:spLocks noChangeArrowheads="1"/>
            </p:cNvSpPr>
            <p:nvPr/>
          </p:nvSpPr>
          <p:spPr bwMode="auto">
            <a:xfrm>
              <a:off x="3286431" y="1428805"/>
              <a:ext cx="2500675" cy="645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CA" sz="1800" smtClean="0">
                  <a:solidFill>
                    <a:prstClr val="white"/>
                  </a:solidFill>
                  <a:ea typeface="+mn-ea"/>
                </a:rPr>
                <a:t>Ability to hear</a:t>
              </a:r>
            </a:p>
            <a:p>
              <a:pPr algn="ctr" eaLnBrk="1" hangingPunct="1">
                <a:defRPr/>
              </a:pPr>
              <a:r>
                <a:rPr lang="en-CA" sz="1800" smtClean="0">
                  <a:solidFill>
                    <a:prstClr val="white"/>
                  </a:solidFill>
                  <a:ea typeface="+mn-ea"/>
                </a:rPr>
                <a:t>(showing you care)</a:t>
              </a:r>
            </a:p>
          </p:txBody>
        </p:sp>
      </p:grpSp>
      <p:grpSp>
        <p:nvGrpSpPr>
          <p:cNvPr id="3" name="Group 7"/>
          <p:cNvGrpSpPr>
            <a:grpSpLocks/>
          </p:cNvGrpSpPr>
          <p:nvPr/>
        </p:nvGrpSpPr>
        <p:grpSpPr bwMode="auto">
          <a:xfrm>
            <a:off x="698500" y="2181225"/>
            <a:ext cx="3341688" cy="3397250"/>
            <a:chOff x="841382" y="1680834"/>
            <a:chExt cx="3342171" cy="3398087"/>
          </a:xfrm>
        </p:grpSpPr>
        <p:sp>
          <p:nvSpPr>
            <p:cNvPr id="9" name="Pie 8"/>
            <p:cNvSpPr/>
            <p:nvPr/>
          </p:nvSpPr>
          <p:spPr>
            <a:xfrm rot="3546076">
              <a:off x="813424" y="1708792"/>
              <a:ext cx="3398087" cy="3342171"/>
            </a:xfrm>
            <a:prstGeom prst="pie">
              <a:avLst>
                <a:gd name="adj1" fmla="val 16200000"/>
                <a:gd name="adj2" fmla="val 1800000"/>
              </a:avLst>
            </a:prstGeom>
            <a:solidFill>
              <a:schemeClr val="accent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301" name="TextBox 9"/>
            <p:cNvSpPr txBox="1">
              <a:spLocks noChangeArrowheads="1"/>
            </p:cNvSpPr>
            <p:nvPr/>
          </p:nvSpPr>
          <p:spPr bwMode="auto">
            <a:xfrm>
              <a:off x="2429111" y="3357647"/>
              <a:ext cx="1714748" cy="922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CA" sz="1800" smtClean="0">
                  <a:solidFill>
                    <a:prstClr val="white"/>
                  </a:solidFill>
                  <a:ea typeface="+mn-ea"/>
                </a:rPr>
                <a:t>Ability to learn</a:t>
              </a:r>
            </a:p>
            <a:p>
              <a:pPr algn="ctr" eaLnBrk="1" hangingPunct="1">
                <a:defRPr/>
              </a:pPr>
              <a:r>
                <a:rPr lang="en-CA" sz="1800" smtClean="0">
                  <a:solidFill>
                    <a:prstClr val="white"/>
                  </a:solidFill>
                  <a:ea typeface="+mn-ea"/>
                </a:rPr>
                <a:t>(inspiring</a:t>
              </a:r>
            </a:p>
            <a:p>
              <a:pPr algn="ctr" eaLnBrk="1" hangingPunct="1">
                <a:defRPr/>
              </a:pPr>
              <a:r>
                <a:rPr lang="en-CA" sz="1800" smtClean="0">
                  <a:solidFill>
                    <a:prstClr val="white"/>
                  </a:solidFill>
                  <a:ea typeface="+mn-ea"/>
                </a:rPr>
                <a:t>Improvement)</a:t>
              </a:r>
            </a:p>
          </p:txBody>
        </p:sp>
      </p:grpSp>
      <p:grpSp>
        <p:nvGrpSpPr>
          <p:cNvPr id="4" name="Group 10"/>
          <p:cNvGrpSpPr>
            <a:grpSpLocks/>
          </p:cNvGrpSpPr>
          <p:nvPr/>
        </p:nvGrpSpPr>
        <p:grpSpPr bwMode="auto">
          <a:xfrm>
            <a:off x="642938" y="2214563"/>
            <a:ext cx="3429000" cy="3341687"/>
            <a:chOff x="2786050" y="1000108"/>
            <a:chExt cx="3429024" cy="3342171"/>
          </a:xfrm>
        </p:grpSpPr>
        <p:sp>
          <p:nvSpPr>
            <p:cNvPr id="12" name="Pie 11"/>
            <p:cNvSpPr/>
            <p:nvPr/>
          </p:nvSpPr>
          <p:spPr>
            <a:xfrm rot="10800000">
              <a:off x="2816212" y="1000108"/>
              <a:ext cx="3398862" cy="3342171"/>
            </a:xfrm>
            <a:prstGeom prst="pie">
              <a:avLst>
                <a:gd name="adj1" fmla="val 16200000"/>
                <a:gd name="adj2" fmla="val 1800000"/>
              </a:avLst>
            </a:prstGeom>
            <a:solidFill>
              <a:schemeClr val="bg1">
                <a:lumMod val="8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299" name="TextBox 12"/>
            <p:cNvSpPr txBox="1">
              <a:spLocks noChangeArrowheads="1"/>
            </p:cNvSpPr>
            <p:nvPr/>
          </p:nvSpPr>
          <p:spPr bwMode="auto">
            <a:xfrm>
              <a:off x="2786050" y="2643408"/>
              <a:ext cx="1714512" cy="922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CA" sz="1800" smtClean="0">
                  <a:solidFill>
                    <a:prstClr val="black"/>
                  </a:solidFill>
                  <a:ea typeface="+mn-ea"/>
                </a:rPr>
                <a:t>Ability to act</a:t>
              </a:r>
            </a:p>
            <a:p>
              <a:pPr algn="ctr" eaLnBrk="1" hangingPunct="1">
                <a:defRPr/>
              </a:pPr>
              <a:r>
                <a:rPr lang="en-CA" sz="1800" smtClean="0">
                  <a:solidFill>
                    <a:prstClr val="black"/>
                  </a:solidFill>
                  <a:ea typeface="+mn-ea"/>
                </a:rPr>
                <a:t>(making a difference)</a:t>
              </a:r>
            </a:p>
          </p:txBody>
        </p:sp>
      </p:gr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599033"/>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0-#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1+#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pPr eaLnBrk="1" hangingPunct="1"/>
            <a:endParaRPr lang="en-CA" smtClean="0"/>
          </a:p>
        </p:txBody>
      </p:sp>
      <p:sp>
        <p:nvSpPr>
          <p:cNvPr id="23555" name="Subtitle 2"/>
          <p:cNvSpPr>
            <a:spLocks noGrp="1"/>
          </p:cNvSpPr>
          <p:nvPr>
            <p:ph type="subTitle" idx="1"/>
          </p:nvPr>
        </p:nvSpPr>
        <p:spPr/>
        <p:txBody>
          <a:bodyPr/>
          <a:lstStyle/>
          <a:p>
            <a:pPr eaLnBrk="1" hangingPunct="1">
              <a:defRPr/>
            </a:pPr>
            <a:endParaRPr lang="en-CA" smtClean="0"/>
          </a:p>
        </p:txBody>
      </p:sp>
      <p:pic>
        <p:nvPicPr>
          <p:cNvPr id="36868" name="Picture 2" descr="COR_PPT_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9" name="Title 3"/>
          <p:cNvSpPr txBox="1">
            <a:spLocks/>
          </p:cNvSpPr>
          <p:nvPr/>
        </p:nvSpPr>
        <p:spPr bwMode="auto">
          <a:xfrm>
            <a:off x="500063" y="3071813"/>
            <a:ext cx="7772400" cy="1470025"/>
          </a:xfrm>
          <a:prstGeom prst="rect">
            <a:avLst/>
          </a:prstGeom>
          <a:noFill/>
          <a:ln w="9525">
            <a:noFill/>
            <a:miter lim="800000"/>
            <a:headEnd/>
            <a:tailEnd/>
          </a:ln>
        </p:spPr>
        <p:txBody>
          <a:bodyPr anchor="ctr"/>
          <a:lstStyle/>
          <a:p>
            <a:pPr algn="ctr"/>
            <a:r>
              <a:rPr lang="en-CA" sz="3600" b="1" dirty="0">
                <a:solidFill>
                  <a:srgbClr val="FFFFFF"/>
                </a:solidFill>
                <a:latin typeface="Cambria" pitchFamily="18" charset="0"/>
              </a:rPr>
              <a:t> </a:t>
            </a:r>
            <a:br>
              <a:rPr lang="en-CA" sz="3600" b="1" dirty="0">
                <a:solidFill>
                  <a:srgbClr val="FFFFFF"/>
                </a:solidFill>
                <a:latin typeface="Cambria" pitchFamily="18" charset="0"/>
              </a:rPr>
            </a:br>
            <a:r>
              <a:rPr lang="en-CA" sz="2800" b="1" dirty="0">
                <a:solidFill>
                  <a:srgbClr val="FFFFFF"/>
                </a:solidFill>
                <a:latin typeface="Calibri" pitchFamily="34" charset="0"/>
              </a:rPr>
              <a:t>Part </a:t>
            </a:r>
            <a:r>
              <a:rPr lang="en-CA" sz="2800" b="1" dirty="0" smtClean="0">
                <a:solidFill>
                  <a:srgbClr val="FFFFFF"/>
                </a:solidFill>
                <a:latin typeface="Calibri" pitchFamily="34" charset="0"/>
              </a:rPr>
              <a:t>2 </a:t>
            </a:r>
            <a:endParaRPr lang="en-CA" sz="2800" b="1" dirty="0">
              <a:solidFill>
                <a:srgbClr val="FFFFFF"/>
              </a:solidFill>
              <a:latin typeface="Calibri" pitchFamily="34" charset="0"/>
            </a:endParaRPr>
          </a:p>
          <a:p>
            <a:pPr algn="ctr"/>
            <a:r>
              <a:rPr lang="en-CA" sz="2800" b="1" dirty="0" smtClean="0">
                <a:solidFill>
                  <a:srgbClr val="FFFFFF"/>
                </a:solidFill>
                <a:latin typeface="Calibri" pitchFamily="34" charset="0"/>
              </a:rPr>
              <a:t>Acting on Issues</a:t>
            </a:r>
            <a:r>
              <a:rPr lang="en-CA" sz="2800" dirty="0">
                <a:solidFill>
                  <a:srgbClr val="000000"/>
                </a:solidFill>
              </a:rPr>
              <a:t/>
            </a:r>
            <a:br>
              <a:rPr lang="en-CA" sz="2800" dirty="0">
                <a:solidFill>
                  <a:srgbClr val="000000"/>
                </a:solidFill>
              </a:rPr>
            </a:br>
            <a:r>
              <a:rPr lang="en-CA" sz="4400" dirty="0">
                <a:solidFill>
                  <a:srgbClr val="000000"/>
                </a:solidFill>
              </a:rPr>
              <a:t> </a:t>
            </a:r>
          </a:p>
        </p:txBody>
      </p:sp>
    </p:spTree>
    <p:extLst>
      <p:ext uri="{BB962C8B-B14F-4D97-AF65-F5344CB8AC3E}">
        <p14:creationId xmlns:p14="http://schemas.microsoft.com/office/powerpoint/2010/main" val="9570699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1907" name="Rectangle 3"/>
          <p:cNvSpPr>
            <a:spLocks noGrp="1" noChangeArrowheads="1"/>
          </p:cNvSpPr>
          <p:nvPr>
            <p:ph type="body" idx="1"/>
          </p:nvPr>
        </p:nvSpPr>
        <p:spPr>
          <a:xfrm>
            <a:off x="467544" y="1772816"/>
            <a:ext cx="7772400" cy="4114800"/>
          </a:xfrm>
        </p:spPr>
        <p:txBody>
          <a:bodyPr/>
          <a:lstStyle/>
          <a:p>
            <a:pPr>
              <a:lnSpc>
                <a:spcPct val="90000"/>
              </a:lnSpc>
              <a:buSzPct val="140000"/>
            </a:pPr>
            <a:r>
              <a:rPr lang="en-US" sz="2400" dirty="0" smtClean="0"/>
              <a:t>Have your tools</a:t>
            </a:r>
            <a:endParaRPr lang="en-US" sz="1600" dirty="0" smtClean="0"/>
          </a:p>
          <a:p>
            <a:pPr lvl="1">
              <a:lnSpc>
                <a:spcPct val="90000"/>
              </a:lnSpc>
              <a:buSzPct val="140000"/>
            </a:pPr>
            <a:r>
              <a:rPr lang="en-US" sz="2000" dirty="0" smtClean="0"/>
              <a:t>Scanning</a:t>
            </a:r>
          </a:p>
          <a:p>
            <a:pPr lvl="1">
              <a:lnSpc>
                <a:spcPct val="90000"/>
              </a:lnSpc>
              <a:buSzPct val="140000"/>
            </a:pPr>
            <a:r>
              <a:rPr lang="en-US" sz="2000" dirty="0" smtClean="0"/>
              <a:t>Prioritization</a:t>
            </a:r>
            <a:endParaRPr lang="en-US" sz="2000" dirty="0"/>
          </a:p>
          <a:p>
            <a:pPr lvl="1">
              <a:lnSpc>
                <a:spcPct val="90000"/>
              </a:lnSpc>
              <a:buSzPct val="140000"/>
            </a:pPr>
            <a:endParaRPr lang="en-US" sz="2000" dirty="0" smtClean="0"/>
          </a:p>
          <a:p>
            <a:pPr>
              <a:lnSpc>
                <a:spcPct val="90000"/>
              </a:lnSpc>
              <a:buSzPct val="140000"/>
            </a:pPr>
            <a:r>
              <a:rPr lang="en-US" sz="2400" dirty="0" smtClean="0"/>
              <a:t>Build your team</a:t>
            </a:r>
            <a:endParaRPr lang="en-US" sz="1600" dirty="0" smtClean="0"/>
          </a:p>
          <a:p>
            <a:pPr lvl="1">
              <a:lnSpc>
                <a:spcPct val="90000"/>
              </a:lnSpc>
              <a:buSzPct val="140000"/>
            </a:pPr>
            <a:r>
              <a:rPr lang="en-US" sz="2000" dirty="0" err="1" smtClean="0"/>
              <a:t>C</a:t>
            </a:r>
            <a:r>
              <a:rPr lang="en-US" sz="2000" dirty="0" err="1" smtClean="0">
                <a:latin typeface="Calibri" pitchFamily="34" charset="0"/>
                <a:cs typeface="Calibri" pitchFamily="34" charset="0"/>
              </a:rPr>
              <a:t>omms</a:t>
            </a:r>
            <a:r>
              <a:rPr lang="en-US" sz="2000" dirty="0" smtClean="0">
                <a:latin typeface="Calibri" pitchFamily="34" charset="0"/>
                <a:cs typeface="Calibri" pitchFamily="34" charset="0"/>
              </a:rPr>
              <a:t> </a:t>
            </a:r>
            <a:r>
              <a:rPr lang="en-US" sz="2000" dirty="0">
                <a:latin typeface="Calibri" pitchFamily="34" charset="0"/>
                <a:cs typeface="Calibri" pitchFamily="34" charset="0"/>
              </a:rPr>
              <a:t>– corporate to business units</a:t>
            </a:r>
          </a:p>
          <a:p>
            <a:pPr lvl="1">
              <a:lnSpc>
                <a:spcPct val="90000"/>
              </a:lnSpc>
              <a:buSzPct val="140000"/>
            </a:pPr>
            <a:r>
              <a:rPr lang="en-US" sz="2000" dirty="0" smtClean="0"/>
              <a:t>Other – Legal, HR, Environment, </a:t>
            </a:r>
            <a:r>
              <a:rPr lang="en-US" sz="2000" dirty="0" err="1" smtClean="0"/>
              <a:t>etc</a:t>
            </a:r>
            <a:endParaRPr lang="en-US" sz="2000" dirty="0" smtClean="0"/>
          </a:p>
          <a:p>
            <a:pPr>
              <a:lnSpc>
                <a:spcPct val="90000"/>
              </a:lnSpc>
              <a:buSzPct val="140000"/>
            </a:pPr>
            <a:endParaRPr lang="en-US" sz="2400" dirty="0" smtClean="0"/>
          </a:p>
          <a:p>
            <a:pPr>
              <a:lnSpc>
                <a:spcPct val="90000"/>
              </a:lnSpc>
              <a:buSzPct val="140000"/>
            </a:pPr>
            <a:r>
              <a:rPr lang="en-US" sz="2400" dirty="0" smtClean="0"/>
              <a:t>Know your processes</a:t>
            </a:r>
          </a:p>
          <a:p>
            <a:pPr lvl="1">
              <a:lnSpc>
                <a:spcPct val="90000"/>
              </a:lnSpc>
              <a:buSzPct val="140000"/>
            </a:pPr>
            <a:r>
              <a:rPr lang="en-US" sz="2000" dirty="0" smtClean="0"/>
              <a:t>Assessment</a:t>
            </a:r>
          </a:p>
          <a:p>
            <a:pPr lvl="1">
              <a:lnSpc>
                <a:spcPct val="90000"/>
              </a:lnSpc>
              <a:buSzPct val="140000"/>
            </a:pPr>
            <a:r>
              <a:rPr lang="en-US" sz="2000" dirty="0" smtClean="0"/>
              <a:t>Reporting</a:t>
            </a:r>
          </a:p>
          <a:p>
            <a:pPr>
              <a:lnSpc>
                <a:spcPct val="90000"/>
              </a:lnSpc>
            </a:pPr>
            <a:endParaRPr lang="en-US" sz="2000" i="1" dirty="0" smtClean="0">
              <a:solidFill>
                <a:schemeClr val="accent2"/>
              </a:solidFill>
            </a:endParaRPr>
          </a:p>
          <a:p>
            <a:pPr>
              <a:lnSpc>
                <a:spcPct val="90000"/>
              </a:lnSpc>
            </a:pPr>
            <a:endParaRPr lang="en-US" dirty="0" smtClean="0">
              <a:solidFill>
                <a:schemeClr val="accent2"/>
              </a:solidFill>
            </a:endParaRPr>
          </a:p>
        </p:txBody>
      </p:sp>
      <p:sp>
        <p:nvSpPr>
          <p:cNvPr id="44036" name="Text Box 4"/>
          <p:cNvSpPr txBox="1">
            <a:spLocks noChangeArrowheads="1"/>
          </p:cNvSpPr>
          <p:nvPr/>
        </p:nvSpPr>
        <p:spPr bwMode="auto">
          <a:xfrm>
            <a:off x="250824" y="620713"/>
            <a:ext cx="6625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First – Get Ready…</a:t>
            </a:r>
          </a:p>
        </p:txBody>
      </p:sp>
      <p:pic>
        <p:nvPicPr>
          <p:cNvPr id="849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2080" y="2708920"/>
            <a:ext cx="2468563" cy="185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855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19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9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1907">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1907">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19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CA" sz="3600" b="1" dirty="0" smtClean="0">
                <a:solidFill>
                  <a:srgbClr val="E31836"/>
                </a:solidFill>
              </a:rPr>
              <a:t>Knowing Your Issue Audiences  </a:t>
            </a:r>
          </a:p>
        </p:txBody>
      </p:sp>
      <p:sp>
        <p:nvSpPr>
          <p:cNvPr id="9219" name="Content Placeholder 2"/>
          <p:cNvSpPr>
            <a:spLocks noGrp="1"/>
          </p:cNvSpPr>
          <p:nvPr>
            <p:ph idx="1"/>
          </p:nvPr>
        </p:nvSpPr>
        <p:spPr>
          <a:xfrm>
            <a:off x="539552" y="3284984"/>
            <a:ext cx="8229600" cy="2664296"/>
          </a:xfrm>
        </p:spPr>
        <p:txBody>
          <a:bodyPr/>
          <a:lstStyle/>
          <a:p>
            <a:pPr eaLnBrk="1" hangingPunct="1"/>
            <a:r>
              <a:rPr lang="en-CA" sz="2400" b="1" dirty="0" smtClean="0"/>
              <a:t>A </a:t>
            </a:r>
            <a:r>
              <a:rPr lang="en-CA" sz="2400" dirty="0" smtClean="0"/>
              <a:t>– Advocates</a:t>
            </a:r>
          </a:p>
          <a:p>
            <a:pPr lvl="1" eaLnBrk="1" hangingPunct="1">
              <a:buFont typeface="Courier New" pitchFamily="49" charset="0"/>
              <a:buChar char="o"/>
            </a:pPr>
            <a:r>
              <a:rPr lang="en-CA" sz="2000" dirty="0" smtClean="0"/>
              <a:t> The experts…those with the facts and can speak to your story</a:t>
            </a:r>
          </a:p>
          <a:p>
            <a:pPr eaLnBrk="1" hangingPunct="1"/>
            <a:r>
              <a:rPr lang="en-CA" sz="2400" b="1" dirty="0" smtClean="0"/>
              <a:t>B</a:t>
            </a:r>
            <a:r>
              <a:rPr lang="en-CA" sz="2400" dirty="0" smtClean="0"/>
              <a:t> – Base</a:t>
            </a:r>
          </a:p>
          <a:p>
            <a:pPr lvl="1" eaLnBrk="1" hangingPunct="1">
              <a:buFont typeface="Courier New" pitchFamily="49" charset="0"/>
              <a:buChar char="o"/>
            </a:pPr>
            <a:r>
              <a:rPr lang="en-CA" sz="2000" dirty="0" smtClean="0"/>
              <a:t>The general public…the broader coalition that can contextualize </a:t>
            </a:r>
          </a:p>
          <a:p>
            <a:pPr eaLnBrk="1" hangingPunct="1"/>
            <a:r>
              <a:rPr lang="en-CA" sz="2400" b="1" dirty="0" smtClean="0"/>
              <a:t>C</a:t>
            </a:r>
            <a:r>
              <a:rPr lang="en-CA" sz="2400" dirty="0" smtClean="0"/>
              <a:t> – Community</a:t>
            </a:r>
          </a:p>
          <a:p>
            <a:pPr lvl="1" eaLnBrk="1" hangingPunct="1">
              <a:buFont typeface="Courier New" pitchFamily="49" charset="0"/>
              <a:buChar char="o"/>
            </a:pPr>
            <a:r>
              <a:rPr lang="en-CA" sz="2000" dirty="0" smtClean="0"/>
              <a:t>The stakeholders…those most directly affected</a:t>
            </a:r>
          </a:p>
          <a:p>
            <a:pPr eaLnBrk="1" hangingPunct="1"/>
            <a:endParaRPr lang="en-CA" sz="2800" dirty="0" smtClean="0"/>
          </a:p>
          <a:p>
            <a:pPr eaLnBrk="1" hangingPunct="1"/>
            <a:endParaRPr lang="en-CA" sz="2800" dirty="0" smtClean="0"/>
          </a:p>
          <a:p>
            <a:pPr eaLnBrk="1" hangingPunct="1"/>
            <a:endParaRPr lang="en-CA" sz="2800" dirty="0" smtClean="0"/>
          </a:p>
          <a:p>
            <a:pPr lvl="1" eaLnBrk="1" hangingPunct="1">
              <a:buFont typeface="Courier New" pitchFamily="49" charset="0"/>
              <a:buChar char="o"/>
            </a:pPr>
            <a:endParaRPr lang="en-CA" sz="2400" dirty="0" smtClean="0"/>
          </a:p>
        </p:txBody>
      </p:sp>
      <p:pic>
        <p:nvPicPr>
          <p:cNvPr id="870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340768"/>
            <a:ext cx="2466975"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algn="l" eaLnBrk="1" hangingPunct="1"/>
            <a:r>
              <a:rPr lang="en-CA" sz="3600" b="1" dirty="0" smtClean="0">
                <a:solidFill>
                  <a:srgbClr val="E31836"/>
                </a:solidFill>
              </a:rPr>
              <a:t>The Action Checklist  </a:t>
            </a:r>
          </a:p>
        </p:txBody>
      </p:sp>
      <p:graphicFrame>
        <p:nvGraphicFramePr>
          <p:cNvPr id="5" name="Table 4"/>
          <p:cNvGraphicFramePr>
            <a:graphicFrameLocks noGrp="1"/>
          </p:cNvGraphicFramePr>
          <p:nvPr>
            <p:extLst>
              <p:ext uri="{D42A27DB-BD31-4B8C-83A1-F6EECF244321}">
                <p14:modId xmlns:p14="http://schemas.microsoft.com/office/powerpoint/2010/main" val="2304380514"/>
              </p:ext>
            </p:extLst>
          </p:nvPr>
        </p:nvGraphicFramePr>
        <p:xfrm>
          <a:off x="928688" y="1785938"/>
          <a:ext cx="7304088" cy="4071936"/>
        </p:xfrm>
        <a:graphic>
          <a:graphicData uri="http://schemas.openxmlformats.org/drawingml/2006/table">
            <a:tbl>
              <a:tblPr firstRow="1" bandRow="1">
                <a:tableStyleId>{21E4AEA4-8DFA-4A89-87EB-49C32662AFE0}</a:tableStyleId>
              </a:tblPr>
              <a:tblGrid>
                <a:gridCol w="1826022"/>
                <a:gridCol w="1826022"/>
                <a:gridCol w="1826022"/>
                <a:gridCol w="1826022"/>
              </a:tblGrid>
              <a:tr h="1017984">
                <a:tc>
                  <a:txBody>
                    <a:bodyPr/>
                    <a:lstStyle/>
                    <a:p>
                      <a:endParaRPr lang="en-CA" sz="2700" dirty="0"/>
                    </a:p>
                  </a:txBody>
                  <a:tcPr marL="137776" marR="137776" marT="68883" marB="68883">
                    <a:noFill/>
                  </a:tcPr>
                </a:tc>
                <a:tc>
                  <a:txBody>
                    <a:bodyPr/>
                    <a:lstStyle/>
                    <a:p>
                      <a:endParaRPr lang="en-CA" sz="2700" dirty="0"/>
                    </a:p>
                  </a:txBody>
                  <a:tcPr marL="137776" marR="137776" marT="68883" marB="68883">
                    <a:solidFill>
                      <a:schemeClr val="tx2"/>
                    </a:solidFill>
                  </a:tcPr>
                </a:tc>
                <a:tc>
                  <a:txBody>
                    <a:bodyPr/>
                    <a:lstStyle/>
                    <a:p>
                      <a:endParaRPr lang="en-CA" sz="2700" dirty="0"/>
                    </a:p>
                  </a:txBody>
                  <a:tcPr marL="137776" marR="137776" marT="68883" marB="68883">
                    <a:solidFill>
                      <a:schemeClr val="tx2"/>
                    </a:solidFill>
                  </a:tcPr>
                </a:tc>
                <a:tc>
                  <a:txBody>
                    <a:bodyPr/>
                    <a:lstStyle/>
                    <a:p>
                      <a:endParaRPr lang="en-CA" sz="2700" dirty="0"/>
                    </a:p>
                  </a:txBody>
                  <a:tcPr marL="137776" marR="137776" marT="68883" marB="68883">
                    <a:solidFill>
                      <a:schemeClr val="tx2"/>
                    </a:solidFill>
                  </a:tcPr>
                </a:tc>
              </a:tr>
              <a:tr h="1017984">
                <a:tc>
                  <a:txBody>
                    <a:bodyPr/>
                    <a:lstStyle/>
                    <a:p>
                      <a:endParaRPr lang="en-CA" sz="2700" dirty="0"/>
                    </a:p>
                  </a:txBody>
                  <a:tcPr marL="137776" marR="137776" marT="68883" marB="68883">
                    <a:solidFill>
                      <a:schemeClr val="tx2">
                        <a:lumMod val="40000"/>
                        <a:lumOff val="60000"/>
                      </a:schemeClr>
                    </a:solidFill>
                  </a:tcPr>
                </a:tc>
                <a:tc>
                  <a:txBody>
                    <a:bodyPr/>
                    <a:lstStyle/>
                    <a:p>
                      <a:endParaRPr lang="en-CA" sz="2700" dirty="0"/>
                    </a:p>
                  </a:txBody>
                  <a:tcPr marL="137776" marR="137776" marT="68883" marB="68883">
                    <a:solidFill>
                      <a:schemeClr val="accent1">
                        <a:lumMod val="20000"/>
                        <a:lumOff val="80000"/>
                      </a:schemeClr>
                    </a:solidFill>
                  </a:tcPr>
                </a:tc>
                <a:tc>
                  <a:txBody>
                    <a:bodyPr/>
                    <a:lstStyle/>
                    <a:p>
                      <a:endParaRPr lang="en-CA" sz="2700" dirty="0"/>
                    </a:p>
                  </a:txBody>
                  <a:tcPr marL="137776" marR="137776" marT="68883" marB="68883">
                    <a:solidFill>
                      <a:schemeClr val="accent1">
                        <a:lumMod val="20000"/>
                        <a:lumOff val="80000"/>
                      </a:schemeClr>
                    </a:solidFill>
                  </a:tcPr>
                </a:tc>
                <a:tc>
                  <a:txBody>
                    <a:bodyPr/>
                    <a:lstStyle/>
                    <a:p>
                      <a:endParaRPr lang="en-CA" sz="2700" dirty="0"/>
                    </a:p>
                  </a:txBody>
                  <a:tcPr marL="137776" marR="137776" marT="68883" marB="68883">
                    <a:solidFill>
                      <a:schemeClr val="accent1">
                        <a:lumMod val="20000"/>
                        <a:lumOff val="80000"/>
                      </a:schemeClr>
                    </a:solidFill>
                  </a:tcPr>
                </a:tc>
              </a:tr>
              <a:tr h="1017984">
                <a:tc>
                  <a:txBody>
                    <a:bodyPr/>
                    <a:lstStyle/>
                    <a:p>
                      <a:endParaRPr lang="en-CA" sz="2700" dirty="0"/>
                    </a:p>
                  </a:txBody>
                  <a:tcPr marL="137776" marR="137776" marT="68883" marB="68883">
                    <a:solidFill>
                      <a:schemeClr val="tx2">
                        <a:lumMod val="40000"/>
                        <a:lumOff val="60000"/>
                      </a:schemeClr>
                    </a:solidFill>
                  </a:tcPr>
                </a:tc>
                <a:tc>
                  <a:txBody>
                    <a:bodyPr/>
                    <a:lstStyle/>
                    <a:p>
                      <a:endParaRPr lang="en-CA" sz="2700"/>
                    </a:p>
                  </a:txBody>
                  <a:tcPr marL="137776" marR="137776" marT="68883" marB="68883">
                    <a:solidFill>
                      <a:schemeClr val="accent1">
                        <a:lumMod val="20000"/>
                        <a:lumOff val="80000"/>
                      </a:schemeClr>
                    </a:solidFill>
                  </a:tcPr>
                </a:tc>
                <a:tc>
                  <a:txBody>
                    <a:bodyPr/>
                    <a:lstStyle/>
                    <a:p>
                      <a:endParaRPr lang="en-CA" sz="2700"/>
                    </a:p>
                  </a:txBody>
                  <a:tcPr marL="137776" marR="137776" marT="68883" marB="68883">
                    <a:solidFill>
                      <a:schemeClr val="accent1">
                        <a:lumMod val="20000"/>
                        <a:lumOff val="80000"/>
                      </a:schemeClr>
                    </a:solidFill>
                  </a:tcPr>
                </a:tc>
                <a:tc>
                  <a:txBody>
                    <a:bodyPr/>
                    <a:lstStyle/>
                    <a:p>
                      <a:endParaRPr lang="en-CA" sz="2700" dirty="0"/>
                    </a:p>
                  </a:txBody>
                  <a:tcPr marL="137776" marR="137776" marT="68883" marB="68883">
                    <a:solidFill>
                      <a:schemeClr val="accent1">
                        <a:lumMod val="20000"/>
                        <a:lumOff val="80000"/>
                      </a:schemeClr>
                    </a:solidFill>
                  </a:tcPr>
                </a:tc>
              </a:tr>
              <a:tr h="1017984">
                <a:tc>
                  <a:txBody>
                    <a:bodyPr/>
                    <a:lstStyle/>
                    <a:p>
                      <a:endParaRPr lang="en-CA" sz="2700" dirty="0"/>
                    </a:p>
                  </a:txBody>
                  <a:tcPr marL="137776" marR="137776" marT="68883" marB="68883">
                    <a:solidFill>
                      <a:schemeClr val="tx2">
                        <a:lumMod val="40000"/>
                        <a:lumOff val="60000"/>
                      </a:schemeClr>
                    </a:solidFill>
                  </a:tcPr>
                </a:tc>
                <a:tc>
                  <a:txBody>
                    <a:bodyPr/>
                    <a:lstStyle/>
                    <a:p>
                      <a:endParaRPr lang="en-CA" sz="2700"/>
                    </a:p>
                  </a:txBody>
                  <a:tcPr marL="137776" marR="137776" marT="68883" marB="68883">
                    <a:solidFill>
                      <a:schemeClr val="accent1">
                        <a:lumMod val="20000"/>
                        <a:lumOff val="80000"/>
                      </a:schemeClr>
                    </a:solidFill>
                  </a:tcPr>
                </a:tc>
                <a:tc>
                  <a:txBody>
                    <a:bodyPr/>
                    <a:lstStyle/>
                    <a:p>
                      <a:endParaRPr lang="en-CA" sz="2700" dirty="0"/>
                    </a:p>
                  </a:txBody>
                  <a:tcPr marL="137776" marR="137776" marT="68883" marB="68883">
                    <a:solidFill>
                      <a:schemeClr val="accent1">
                        <a:lumMod val="20000"/>
                        <a:lumOff val="80000"/>
                      </a:schemeClr>
                    </a:solidFill>
                  </a:tcPr>
                </a:tc>
                <a:tc>
                  <a:txBody>
                    <a:bodyPr/>
                    <a:lstStyle/>
                    <a:p>
                      <a:endParaRPr lang="en-CA" sz="2700" dirty="0"/>
                    </a:p>
                  </a:txBody>
                  <a:tcPr marL="137776" marR="137776" marT="68883" marB="68883">
                    <a:solidFill>
                      <a:schemeClr val="accent1">
                        <a:lumMod val="20000"/>
                        <a:lumOff val="80000"/>
                      </a:schemeClr>
                    </a:solidFill>
                  </a:tcPr>
                </a:tc>
              </a:tr>
            </a:tbl>
          </a:graphicData>
        </a:graphic>
      </p:graphicFrame>
      <p:sp>
        <p:nvSpPr>
          <p:cNvPr id="6" name="TextBox 5"/>
          <p:cNvSpPr txBox="1">
            <a:spLocks noChangeArrowheads="1"/>
          </p:cNvSpPr>
          <p:nvPr/>
        </p:nvSpPr>
        <p:spPr bwMode="auto">
          <a:xfrm>
            <a:off x="960482" y="2357993"/>
            <a:ext cx="1785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b="1" dirty="0" smtClean="0">
                <a:solidFill>
                  <a:prstClr val="black"/>
                </a:solidFill>
                <a:ea typeface="+mn-ea"/>
              </a:rPr>
              <a:t>Audiences</a:t>
            </a:r>
          </a:p>
        </p:txBody>
      </p:sp>
      <p:grpSp>
        <p:nvGrpSpPr>
          <p:cNvPr id="2" name="Group 6"/>
          <p:cNvGrpSpPr>
            <a:grpSpLocks/>
          </p:cNvGrpSpPr>
          <p:nvPr/>
        </p:nvGrpSpPr>
        <p:grpSpPr bwMode="auto">
          <a:xfrm>
            <a:off x="1071563" y="3000375"/>
            <a:ext cx="2143125" cy="2441575"/>
            <a:chOff x="1214414" y="3000372"/>
            <a:chExt cx="2143140" cy="2441034"/>
          </a:xfrm>
        </p:grpSpPr>
        <p:sp>
          <p:nvSpPr>
            <p:cNvPr id="21558" name="TextBox 7"/>
            <p:cNvSpPr txBox="1">
              <a:spLocks noChangeArrowheads="1"/>
            </p:cNvSpPr>
            <p:nvPr/>
          </p:nvSpPr>
          <p:spPr bwMode="auto">
            <a:xfrm>
              <a:off x="1214414" y="3000372"/>
              <a:ext cx="2143140" cy="36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dirty="0" smtClean="0">
                  <a:solidFill>
                    <a:prstClr val="black"/>
                  </a:solidFill>
                  <a:ea typeface="+mn-ea"/>
                </a:rPr>
                <a:t>Advocates</a:t>
              </a:r>
            </a:p>
          </p:txBody>
        </p:sp>
        <p:sp>
          <p:nvSpPr>
            <p:cNvPr id="21559" name="TextBox 8"/>
            <p:cNvSpPr txBox="1">
              <a:spLocks noChangeArrowheads="1"/>
            </p:cNvSpPr>
            <p:nvPr/>
          </p:nvSpPr>
          <p:spPr bwMode="auto">
            <a:xfrm>
              <a:off x="1285851" y="4071698"/>
              <a:ext cx="710456" cy="36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dirty="0" smtClean="0">
                  <a:solidFill>
                    <a:prstClr val="black"/>
                  </a:solidFill>
                  <a:ea typeface="+mn-ea"/>
                </a:rPr>
                <a:t>Base</a:t>
              </a:r>
            </a:p>
          </p:txBody>
        </p:sp>
        <p:sp>
          <p:nvSpPr>
            <p:cNvPr id="21560" name="TextBox 9"/>
            <p:cNvSpPr txBox="1">
              <a:spLocks noChangeArrowheads="1"/>
            </p:cNvSpPr>
            <p:nvPr/>
          </p:nvSpPr>
          <p:spPr bwMode="auto">
            <a:xfrm>
              <a:off x="1285851" y="5071601"/>
              <a:ext cx="1276359" cy="369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black"/>
                  </a:solidFill>
                  <a:ea typeface="+mn-ea"/>
                </a:rPr>
                <a:t>Community</a:t>
              </a:r>
            </a:p>
          </p:txBody>
        </p:sp>
      </p:grpSp>
      <p:grpSp>
        <p:nvGrpSpPr>
          <p:cNvPr id="3" name="Group 10"/>
          <p:cNvGrpSpPr>
            <a:grpSpLocks/>
          </p:cNvGrpSpPr>
          <p:nvPr/>
        </p:nvGrpSpPr>
        <p:grpSpPr bwMode="auto">
          <a:xfrm>
            <a:off x="1143000" y="3357563"/>
            <a:ext cx="1528763" cy="2428875"/>
            <a:chOff x="1285852" y="3286124"/>
            <a:chExt cx="1528175" cy="2428892"/>
          </a:xfrm>
        </p:grpSpPr>
        <p:sp>
          <p:nvSpPr>
            <p:cNvPr id="21555" name="TextBox 11"/>
            <p:cNvSpPr txBox="1">
              <a:spLocks noChangeArrowheads="1"/>
            </p:cNvSpPr>
            <p:nvPr/>
          </p:nvSpPr>
          <p:spPr bwMode="auto">
            <a:xfrm>
              <a:off x="1285852" y="3286124"/>
              <a:ext cx="1021957" cy="369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black"/>
                  </a:solidFill>
                  <a:ea typeface="+mn-ea"/>
                </a:rPr>
                <a:t>(Experts)</a:t>
              </a:r>
            </a:p>
          </p:txBody>
        </p:sp>
        <p:sp>
          <p:nvSpPr>
            <p:cNvPr id="21556" name="TextBox 12"/>
            <p:cNvSpPr txBox="1">
              <a:spLocks noChangeArrowheads="1"/>
            </p:cNvSpPr>
            <p:nvPr/>
          </p:nvSpPr>
          <p:spPr bwMode="auto">
            <a:xfrm>
              <a:off x="1285852" y="4357693"/>
              <a:ext cx="891832" cy="36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black"/>
                  </a:solidFill>
                  <a:ea typeface="+mn-ea"/>
                </a:rPr>
                <a:t>(Public)</a:t>
              </a:r>
            </a:p>
          </p:txBody>
        </p:sp>
        <p:sp>
          <p:nvSpPr>
            <p:cNvPr id="21557" name="TextBox 13"/>
            <p:cNvSpPr txBox="1">
              <a:spLocks noChangeArrowheads="1"/>
            </p:cNvSpPr>
            <p:nvPr/>
          </p:nvSpPr>
          <p:spPr bwMode="auto">
            <a:xfrm>
              <a:off x="1285852" y="5345125"/>
              <a:ext cx="1528175" cy="369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black"/>
                  </a:solidFill>
                  <a:ea typeface="+mn-ea"/>
                </a:rPr>
                <a:t>(Stakeholders)</a:t>
              </a:r>
            </a:p>
          </p:txBody>
        </p:sp>
      </p:grpSp>
      <p:sp>
        <p:nvSpPr>
          <p:cNvPr id="21537" name="TextBox 14"/>
          <p:cNvSpPr txBox="1">
            <a:spLocks noChangeArrowheads="1"/>
          </p:cNvSpPr>
          <p:nvPr/>
        </p:nvSpPr>
        <p:spPr bwMode="auto">
          <a:xfrm>
            <a:off x="3998312" y="1343025"/>
            <a:ext cx="279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2000" b="1" dirty="0" smtClean="0">
                <a:solidFill>
                  <a:prstClr val="black"/>
                </a:solidFill>
                <a:ea typeface="+mn-ea"/>
              </a:rPr>
              <a:t>Reputation Attributes</a:t>
            </a:r>
          </a:p>
        </p:txBody>
      </p:sp>
      <p:sp>
        <p:nvSpPr>
          <p:cNvPr id="16" name="TextBox 15"/>
          <p:cNvSpPr txBox="1">
            <a:spLocks noChangeArrowheads="1"/>
          </p:cNvSpPr>
          <p:nvPr/>
        </p:nvSpPr>
        <p:spPr bwMode="auto">
          <a:xfrm>
            <a:off x="3143250" y="2000250"/>
            <a:ext cx="919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white"/>
                </a:solidFill>
                <a:ea typeface="+mn-ea"/>
              </a:rPr>
              <a:t>Hearing</a:t>
            </a:r>
          </a:p>
        </p:txBody>
      </p:sp>
      <p:sp>
        <p:nvSpPr>
          <p:cNvPr id="17" name="TextBox 16"/>
          <p:cNvSpPr txBox="1">
            <a:spLocks noChangeArrowheads="1"/>
          </p:cNvSpPr>
          <p:nvPr/>
        </p:nvSpPr>
        <p:spPr bwMode="auto">
          <a:xfrm>
            <a:off x="5072063" y="2000250"/>
            <a:ext cx="776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white"/>
                </a:solidFill>
                <a:ea typeface="+mn-ea"/>
              </a:rPr>
              <a:t>Acting</a:t>
            </a:r>
          </a:p>
        </p:txBody>
      </p:sp>
      <p:sp>
        <p:nvSpPr>
          <p:cNvPr id="18" name="TextBox 17"/>
          <p:cNvSpPr txBox="1">
            <a:spLocks noChangeArrowheads="1"/>
          </p:cNvSpPr>
          <p:nvPr/>
        </p:nvSpPr>
        <p:spPr bwMode="auto">
          <a:xfrm>
            <a:off x="6786563" y="2000250"/>
            <a:ext cx="993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white"/>
                </a:solidFill>
                <a:ea typeface="+mn-ea"/>
              </a:rPr>
              <a:t>Learning</a:t>
            </a:r>
          </a:p>
        </p:txBody>
      </p:sp>
      <p:grpSp>
        <p:nvGrpSpPr>
          <p:cNvPr id="4" name="Group 18"/>
          <p:cNvGrpSpPr>
            <a:grpSpLocks/>
          </p:cNvGrpSpPr>
          <p:nvPr/>
        </p:nvGrpSpPr>
        <p:grpSpPr bwMode="auto">
          <a:xfrm>
            <a:off x="3214688" y="2357438"/>
            <a:ext cx="4605337" cy="369887"/>
            <a:chOff x="3357554" y="2285992"/>
            <a:chExt cx="4604675" cy="369332"/>
          </a:xfrm>
        </p:grpSpPr>
        <p:sp>
          <p:nvSpPr>
            <p:cNvPr id="21552" name="TextBox 19"/>
            <p:cNvSpPr txBox="1">
              <a:spLocks noChangeArrowheads="1"/>
            </p:cNvSpPr>
            <p:nvPr/>
          </p:nvSpPr>
          <p:spPr bwMode="auto">
            <a:xfrm>
              <a:off x="3357554" y="2285992"/>
              <a:ext cx="75236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white"/>
                  </a:solidFill>
                  <a:ea typeface="+mn-ea"/>
                </a:rPr>
                <a:t>(Care)</a:t>
              </a:r>
            </a:p>
          </p:txBody>
        </p:sp>
        <p:sp>
          <p:nvSpPr>
            <p:cNvPr id="21553" name="TextBox 20"/>
            <p:cNvSpPr txBox="1">
              <a:spLocks noChangeArrowheads="1"/>
            </p:cNvSpPr>
            <p:nvPr/>
          </p:nvSpPr>
          <p:spPr bwMode="auto">
            <a:xfrm>
              <a:off x="5143234" y="2285992"/>
              <a:ext cx="1298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white"/>
                  </a:solidFill>
                  <a:ea typeface="+mn-ea"/>
                </a:rPr>
                <a:t>(Difference)</a:t>
              </a:r>
            </a:p>
          </p:txBody>
        </p:sp>
        <p:sp>
          <p:nvSpPr>
            <p:cNvPr id="21554" name="TextBox 21"/>
            <p:cNvSpPr txBox="1">
              <a:spLocks noChangeArrowheads="1"/>
            </p:cNvSpPr>
            <p:nvPr/>
          </p:nvSpPr>
          <p:spPr bwMode="auto">
            <a:xfrm>
              <a:off x="6857488" y="2285992"/>
              <a:ext cx="11047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white"/>
                  </a:solidFill>
                  <a:ea typeface="+mn-ea"/>
                </a:rPr>
                <a:t>(Improve)</a:t>
              </a:r>
            </a:p>
          </p:txBody>
        </p:sp>
      </p:grpSp>
      <p:grpSp>
        <p:nvGrpSpPr>
          <p:cNvPr id="7" name="Group 22"/>
          <p:cNvGrpSpPr>
            <a:grpSpLocks/>
          </p:cNvGrpSpPr>
          <p:nvPr/>
        </p:nvGrpSpPr>
        <p:grpSpPr bwMode="auto">
          <a:xfrm>
            <a:off x="3500438" y="3071813"/>
            <a:ext cx="4286250" cy="2533650"/>
            <a:chOff x="3643306" y="3000372"/>
            <a:chExt cx="4286280" cy="2533367"/>
          </a:xfrm>
        </p:grpSpPr>
        <p:sp>
          <p:nvSpPr>
            <p:cNvPr id="21543" name="TextBox 23"/>
            <p:cNvSpPr txBox="1">
              <a:spLocks noChangeArrowheads="1"/>
            </p:cNvSpPr>
            <p:nvPr/>
          </p:nvSpPr>
          <p:spPr bwMode="auto">
            <a:xfrm>
              <a:off x="3643306" y="3000372"/>
              <a:ext cx="64294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44" name="TextBox 24"/>
            <p:cNvSpPr txBox="1">
              <a:spLocks noChangeArrowheads="1"/>
            </p:cNvSpPr>
            <p:nvPr/>
          </p:nvSpPr>
          <p:spPr bwMode="auto">
            <a:xfrm>
              <a:off x="5500694" y="3000372"/>
              <a:ext cx="64294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45" name="TextBox 25"/>
            <p:cNvSpPr txBox="1">
              <a:spLocks noChangeArrowheads="1"/>
            </p:cNvSpPr>
            <p:nvPr/>
          </p:nvSpPr>
          <p:spPr bwMode="auto">
            <a:xfrm>
              <a:off x="7286643" y="3000372"/>
              <a:ext cx="642943"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46" name="TextBox 26"/>
            <p:cNvSpPr txBox="1">
              <a:spLocks noChangeArrowheads="1"/>
            </p:cNvSpPr>
            <p:nvPr/>
          </p:nvSpPr>
          <p:spPr bwMode="auto">
            <a:xfrm>
              <a:off x="3643306" y="4038481"/>
              <a:ext cx="64294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47" name="TextBox 27"/>
            <p:cNvSpPr txBox="1">
              <a:spLocks noChangeArrowheads="1"/>
            </p:cNvSpPr>
            <p:nvPr/>
          </p:nvSpPr>
          <p:spPr bwMode="auto">
            <a:xfrm>
              <a:off x="3643306" y="5071828"/>
              <a:ext cx="642941" cy="4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48" name="TextBox 28"/>
            <p:cNvSpPr txBox="1">
              <a:spLocks noChangeArrowheads="1"/>
            </p:cNvSpPr>
            <p:nvPr/>
          </p:nvSpPr>
          <p:spPr bwMode="auto">
            <a:xfrm>
              <a:off x="5500694" y="4000385"/>
              <a:ext cx="642941"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49" name="TextBox 29"/>
            <p:cNvSpPr txBox="1">
              <a:spLocks noChangeArrowheads="1"/>
            </p:cNvSpPr>
            <p:nvPr/>
          </p:nvSpPr>
          <p:spPr bwMode="auto">
            <a:xfrm>
              <a:off x="7286643" y="4000385"/>
              <a:ext cx="642943" cy="46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50" name="TextBox 30"/>
            <p:cNvSpPr txBox="1">
              <a:spLocks noChangeArrowheads="1"/>
            </p:cNvSpPr>
            <p:nvPr/>
          </p:nvSpPr>
          <p:spPr bwMode="auto">
            <a:xfrm>
              <a:off x="5500694" y="5071828"/>
              <a:ext cx="642941" cy="4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sp>
          <p:nvSpPr>
            <p:cNvPr id="21551" name="TextBox 31"/>
            <p:cNvSpPr txBox="1">
              <a:spLocks noChangeArrowheads="1"/>
            </p:cNvSpPr>
            <p:nvPr/>
          </p:nvSpPr>
          <p:spPr bwMode="auto">
            <a:xfrm>
              <a:off x="7286643" y="5071828"/>
              <a:ext cx="642943" cy="461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mtClean="0">
                  <a:solidFill>
                    <a:prstClr val="black"/>
                  </a:solidFill>
                  <a:ea typeface="+mn-ea"/>
                </a:rPr>
                <a:t>?</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ox(in)">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ox(in)">
                                      <p:cBhvr>
                                        <p:cTn id="22" dur="500"/>
                                        <p:tgtEl>
                                          <p:spTgt spid="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3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4" presetClass="entr" presetSubtype="16"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box(in)">
                                      <p:cBhvr>
                                        <p:cTn id="31" dur="500"/>
                                        <p:tgtEl>
                                          <p:spTgt spid="16"/>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box(in)">
                                      <p:cBhvr>
                                        <p:cTn id="34" dur="500"/>
                                        <p:tgtEl>
                                          <p:spTgt spid="17"/>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ox(in)">
                                      <p:cBhvr>
                                        <p:cTn id="37" dur="500"/>
                                        <p:tgtEl>
                                          <p:spTgt spid="1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box(in)">
                                      <p:cBhvr>
                                        <p:cTn id="42" dur="500"/>
                                        <p:tgtEl>
                                          <p:spTgt spid="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ox(in)">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537" grpId="0"/>
      <p:bldP spid="16" grpId="0"/>
      <p:bldP spid="1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OR_PPT_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3"/>
          <p:cNvSpPr txBox="1">
            <a:spLocks noChangeArrowheads="1"/>
          </p:cNvSpPr>
          <p:nvPr/>
        </p:nvSpPr>
        <p:spPr bwMode="auto">
          <a:xfrm>
            <a:off x="179388" y="620713"/>
            <a:ext cx="73215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sz="3600" b="1" dirty="0" smtClean="0">
                <a:solidFill>
                  <a:srgbClr val="C00000"/>
                </a:solidFill>
                <a:latin typeface="Calibri" pitchFamily="34" charset="0"/>
                <a:cs typeface="Calibri" pitchFamily="34" charset="0"/>
              </a:rPr>
              <a:t>Issue Positioning </a:t>
            </a:r>
            <a:r>
              <a:rPr lang="en-US" sz="3600" b="1" dirty="0">
                <a:solidFill>
                  <a:srgbClr val="C00000"/>
                </a:solidFill>
                <a:latin typeface="Calibri" pitchFamily="34" charset="0"/>
                <a:cs typeface="Calibri" pitchFamily="34" charset="0"/>
              </a:rPr>
              <a:t>Strategies</a:t>
            </a:r>
          </a:p>
        </p:txBody>
      </p:sp>
      <p:sp>
        <p:nvSpPr>
          <p:cNvPr id="14340" name="Text Box 4"/>
          <p:cNvSpPr txBox="1">
            <a:spLocks noChangeArrowheads="1"/>
          </p:cNvSpPr>
          <p:nvPr/>
        </p:nvSpPr>
        <p:spPr bwMode="auto">
          <a:xfrm>
            <a:off x="214313" y="1571625"/>
            <a:ext cx="8686800" cy="637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34" charset="-128"/>
              </a:defRPr>
            </a:lvl1pPr>
            <a:lvl2pPr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buFontTx/>
              <a:buChar char="•"/>
            </a:pPr>
            <a:r>
              <a:rPr lang="en-US" dirty="0"/>
              <a:t>  Issue engagement</a:t>
            </a:r>
          </a:p>
          <a:p>
            <a:pPr>
              <a:buFontTx/>
              <a:buChar char="•"/>
            </a:pPr>
            <a:endParaRPr lang="en-US" dirty="0"/>
          </a:p>
          <a:p>
            <a:pPr>
              <a:buFontTx/>
              <a:buChar char="•"/>
            </a:pPr>
            <a:endParaRPr lang="en-US" dirty="0"/>
          </a:p>
          <a:p>
            <a:pPr>
              <a:buFontTx/>
              <a:buChar char="•"/>
            </a:pPr>
            <a:endParaRPr lang="en-US" dirty="0"/>
          </a:p>
          <a:p>
            <a:pPr>
              <a:buFontTx/>
              <a:buChar char="•"/>
            </a:pPr>
            <a:endParaRPr lang="en-US" dirty="0"/>
          </a:p>
          <a:p>
            <a:r>
              <a:rPr lang="en-US" dirty="0"/>
              <a:t> </a:t>
            </a:r>
          </a:p>
          <a:p>
            <a:pPr>
              <a:buFontTx/>
              <a:buChar char="•"/>
            </a:pPr>
            <a:r>
              <a:rPr lang="en-US" dirty="0"/>
              <a:t> Issue rejection</a:t>
            </a:r>
          </a:p>
          <a:p>
            <a:pPr lvl="1">
              <a:buFont typeface="Wingdings" pitchFamily="2" charset="2"/>
              <a:buChar char="ü"/>
            </a:pPr>
            <a:endParaRPr lang="en-US" dirty="0"/>
          </a:p>
          <a:p>
            <a:pPr eaLnBrk="1" fontAlgn="t" hangingPunct="1"/>
            <a:endParaRPr lang="en-CA" b="1" dirty="0"/>
          </a:p>
          <a:p>
            <a:pPr eaLnBrk="1" fontAlgn="t" hangingPunct="1"/>
            <a:endParaRPr lang="en-CA" b="1" dirty="0"/>
          </a:p>
          <a:p>
            <a:pPr eaLnBrk="1" fontAlgn="t" hangingPunct="1"/>
            <a:endParaRPr lang="en-CA" dirty="0"/>
          </a:p>
          <a:p>
            <a:pPr eaLnBrk="1" fontAlgn="t" hangingPunct="1"/>
            <a:endParaRPr lang="en-CA" dirty="0"/>
          </a:p>
          <a:p>
            <a:pPr eaLnBrk="1" fontAlgn="t" hangingPunct="1"/>
            <a:endParaRPr lang="en-CA" b="1" dirty="0"/>
          </a:p>
          <a:p>
            <a:pPr eaLnBrk="1" fontAlgn="t" hangingPunct="1"/>
            <a:endParaRPr lang="en-CA" b="1" dirty="0"/>
          </a:p>
          <a:p>
            <a:pPr eaLnBrk="1" fontAlgn="t" hangingPunct="1"/>
            <a:endParaRPr lang="en-CA" dirty="0"/>
          </a:p>
          <a:p>
            <a:pPr eaLnBrk="1" fontAlgn="t" hangingPunct="1"/>
            <a:endParaRPr lang="en-CA" dirty="0"/>
          </a:p>
          <a:p>
            <a:endParaRPr lang="en-US" dirty="0"/>
          </a:p>
        </p:txBody>
      </p:sp>
      <p:graphicFrame>
        <p:nvGraphicFramePr>
          <p:cNvPr id="5" name="Table 4"/>
          <p:cNvGraphicFramePr>
            <a:graphicFrameLocks noGrp="1"/>
          </p:cNvGraphicFramePr>
          <p:nvPr/>
        </p:nvGraphicFramePr>
        <p:xfrm>
          <a:off x="1214438" y="2071688"/>
          <a:ext cx="6096000" cy="1285875"/>
        </p:xfrm>
        <a:graphic>
          <a:graphicData uri="http://schemas.openxmlformats.org/drawingml/2006/table">
            <a:tbl>
              <a:tblPr firstRow="1" bandRow="1">
                <a:tableStyleId>{5C22544A-7EE6-4342-B048-85BDC9FD1C3A}</a:tableStyleId>
              </a:tblPr>
              <a:tblGrid>
                <a:gridCol w="3048000"/>
                <a:gridCol w="3048000"/>
              </a:tblGrid>
              <a:tr h="371023">
                <a:tc>
                  <a:txBody>
                    <a:bodyPr/>
                    <a:lstStyle/>
                    <a:p>
                      <a:r>
                        <a:rPr lang="en-CA" sz="1800" dirty="0" smtClean="0">
                          <a:solidFill>
                            <a:schemeClr val="tx1"/>
                          </a:solidFill>
                        </a:rPr>
                        <a:t>Acceptance Strategy</a:t>
                      </a:r>
                      <a:endParaRPr lang="en-CA" sz="1800" dirty="0">
                        <a:solidFill>
                          <a:schemeClr val="tx1"/>
                        </a:solidFill>
                      </a:endParaRPr>
                    </a:p>
                  </a:txBody>
                  <a:tcPr marT="45743" marB="45743"/>
                </a:tc>
                <a:tc>
                  <a:txBody>
                    <a:bodyPr/>
                    <a:lstStyle/>
                    <a:p>
                      <a:r>
                        <a:rPr lang="en-CA" sz="1800" dirty="0" smtClean="0">
                          <a:solidFill>
                            <a:schemeClr val="tx1"/>
                          </a:solidFill>
                        </a:rPr>
                        <a:t>Broadening Strategy</a:t>
                      </a:r>
                      <a:endParaRPr lang="en-CA" sz="1800" dirty="0">
                        <a:solidFill>
                          <a:schemeClr val="tx1"/>
                        </a:solidFill>
                      </a:endParaRPr>
                    </a:p>
                  </a:txBody>
                  <a:tcPr marT="45743" marB="45743"/>
                </a:tc>
              </a:tr>
              <a:tr h="914852">
                <a:tc>
                  <a:txBody>
                    <a:bodyPr/>
                    <a:lstStyle/>
                    <a:p>
                      <a:r>
                        <a:rPr lang="en-CA" sz="1800" dirty="0" smtClean="0"/>
                        <a:t>Acknowledge the issue and accept responsibility while addressing way-ahead</a:t>
                      </a:r>
                      <a:endParaRPr lang="en-CA" sz="1800" dirty="0"/>
                    </a:p>
                  </a:txBody>
                  <a:tcPr marT="45743" marB="45743"/>
                </a:tc>
                <a:tc>
                  <a:txBody>
                    <a:bodyPr/>
                    <a:lstStyle/>
                    <a:p>
                      <a:r>
                        <a:rPr lang="en-CA" sz="1800" dirty="0" smtClean="0"/>
                        <a:t>Acknowledge the issue but broaden responsibility to other parties</a:t>
                      </a:r>
                      <a:endParaRPr lang="en-CA" sz="1800" dirty="0"/>
                    </a:p>
                  </a:txBody>
                  <a:tcPr marT="45743" marB="45743"/>
                </a:tc>
              </a:tr>
            </a:tbl>
          </a:graphicData>
        </a:graphic>
      </p:graphicFrame>
      <p:graphicFrame>
        <p:nvGraphicFramePr>
          <p:cNvPr id="6" name="Table 5"/>
          <p:cNvGraphicFramePr>
            <a:graphicFrameLocks noGrp="1"/>
          </p:cNvGraphicFramePr>
          <p:nvPr/>
        </p:nvGraphicFramePr>
        <p:xfrm>
          <a:off x="1214438" y="4286250"/>
          <a:ext cx="6096000" cy="1285875"/>
        </p:xfrm>
        <a:graphic>
          <a:graphicData uri="http://schemas.openxmlformats.org/drawingml/2006/table">
            <a:tbl>
              <a:tblPr firstRow="1" bandRow="1">
                <a:tableStyleId>{5C22544A-7EE6-4342-B048-85BDC9FD1C3A}</a:tableStyleId>
              </a:tblPr>
              <a:tblGrid>
                <a:gridCol w="3048000"/>
                <a:gridCol w="3048000"/>
              </a:tblGrid>
              <a:tr h="371023">
                <a:tc>
                  <a:txBody>
                    <a:bodyPr/>
                    <a:lstStyle/>
                    <a:p>
                      <a:r>
                        <a:rPr lang="en-CA" sz="1800" dirty="0" smtClean="0">
                          <a:solidFill>
                            <a:schemeClr val="tx1"/>
                          </a:solidFill>
                        </a:rPr>
                        <a:t>Deflection Strategy</a:t>
                      </a:r>
                      <a:endParaRPr lang="en-CA" sz="1800" dirty="0">
                        <a:solidFill>
                          <a:schemeClr val="tx1"/>
                        </a:solidFill>
                      </a:endParaRPr>
                    </a:p>
                  </a:txBody>
                  <a:tcPr marT="45743" marB="45743"/>
                </a:tc>
                <a:tc>
                  <a:txBody>
                    <a:bodyPr/>
                    <a:lstStyle/>
                    <a:p>
                      <a:r>
                        <a:rPr lang="en-CA" sz="1800" dirty="0" smtClean="0">
                          <a:solidFill>
                            <a:schemeClr val="tx1"/>
                          </a:solidFill>
                        </a:rPr>
                        <a:t>Contention Strategy</a:t>
                      </a:r>
                      <a:endParaRPr lang="en-CA" sz="1800" dirty="0">
                        <a:solidFill>
                          <a:schemeClr val="tx1"/>
                        </a:solidFill>
                      </a:endParaRPr>
                    </a:p>
                  </a:txBody>
                  <a:tcPr marT="45743" marB="45743"/>
                </a:tc>
              </a:tr>
              <a:tr h="914852">
                <a:tc>
                  <a:txBody>
                    <a:bodyPr/>
                    <a:lstStyle/>
                    <a:p>
                      <a:r>
                        <a:rPr lang="en-CA" sz="1800" dirty="0" smtClean="0"/>
                        <a:t>Acknowledge the issue but refer it to other authorities; don’t engage</a:t>
                      </a:r>
                      <a:r>
                        <a:rPr lang="en-CA" sz="1800" baseline="0" dirty="0" smtClean="0"/>
                        <a:t> in discourse</a:t>
                      </a:r>
                      <a:endParaRPr lang="en-CA" sz="1800" dirty="0"/>
                    </a:p>
                  </a:txBody>
                  <a:tcPr marT="45743" marB="45743"/>
                </a:tc>
                <a:tc>
                  <a:txBody>
                    <a:bodyPr/>
                    <a:lstStyle/>
                    <a:p>
                      <a:r>
                        <a:rPr lang="en-CA" sz="1800" dirty="0" smtClean="0"/>
                        <a:t>Fundamentally reject the premise of the question or accusation</a:t>
                      </a:r>
                      <a:endParaRPr lang="en-CA" sz="1800" dirty="0"/>
                    </a:p>
                  </a:txBody>
                  <a:tcPr marT="45743" marB="45743"/>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COR_PPT_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6563" name="Text Box 3"/>
          <p:cNvSpPr txBox="1">
            <a:spLocks noChangeArrowheads="1"/>
          </p:cNvSpPr>
          <p:nvPr/>
        </p:nvSpPr>
        <p:spPr bwMode="auto">
          <a:xfrm>
            <a:off x="376238" y="731838"/>
            <a:ext cx="6985000" cy="646331"/>
          </a:xfrm>
          <a:prstGeom prst="rect">
            <a:avLst/>
          </a:prstGeom>
          <a:noFill/>
          <a:ln w="9525">
            <a:noFill/>
            <a:miter lim="800000"/>
            <a:headEnd/>
            <a:tailEnd/>
          </a:ln>
        </p:spPr>
        <p:txBody>
          <a:bodyPr>
            <a:spAutoFit/>
          </a:bodyPr>
          <a:lstStyle/>
          <a:p>
            <a:pPr>
              <a:spcBef>
                <a:spcPct val="50000"/>
              </a:spcBef>
            </a:pPr>
            <a:r>
              <a:rPr lang="en-US" sz="3600" b="1" dirty="0" smtClean="0">
                <a:solidFill>
                  <a:srgbClr val="CC0000"/>
                </a:solidFill>
                <a:latin typeface="Calibri" pitchFamily="34" charset="0"/>
              </a:rPr>
              <a:t>The Issue Response Song-sheet</a:t>
            </a:r>
            <a:r>
              <a:rPr lang="en-US" sz="3600" b="1" dirty="0">
                <a:solidFill>
                  <a:srgbClr val="CC0000"/>
                </a:solidFill>
                <a:latin typeface="Calibri" pitchFamily="34" charset="0"/>
              </a:rPr>
              <a:t>...</a:t>
            </a:r>
          </a:p>
        </p:txBody>
      </p:sp>
      <p:sp>
        <p:nvSpPr>
          <p:cNvPr id="66564" name="Text Box 4"/>
          <p:cNvSpPr txBox="1">
            <a:spLocks noChangeArrowheads="1"/>
          </p:cNvSpPr>
          <p:nvPr/>
        </p:nvSpPr>
        <p:spPr bwMode="auto">
          <a:xfrm>
            <a:off x="539750" y="1916113"/>
            <a:ext cx="7632700" cy="1552575"/>
          </a:xfrm>
          <a:prstGeom prst="rect">
            <a:avLst/>
          </a:prstGeom>
          <a:noFill/>
          <a:ln w="9525">
            <a:noFill/>
            <a:miter lim="800000"/>
            <a:headEnd/>
            <a:tailEnd/>
          </a:ln>
        </p:spPr>
        <p:txBody>
          <a:bodyPr>
            <a:spAutoFit/>
          </a:bodyPr>
          <a:lstStyle/>
          <a:p>
            <a:endParaRPr lang="en-US"/>
          </a:p>
          <a:p>
            <a:endParaRPr lang="en-US"/>
          </a:p>
          <a:p>
            <a:endParaRPr lang="en-US"/>
          </a:p>
          <a:p>
            <a:endParaRPr lang="en-US"/>
          </a:p>
        </p:txBody>
      </p:sp>
      <p:pic>
        <p:nvPicPr>
          <p:cNvPr id="66565" name="Picture 5" descr="cartoon - pirahnas"/>
          <p:cNvPicPr>
            <a:picLocks noChangeAspect="1" noChangeArrowheads="1"/>
          </p:cNvPicPr>
          <p:nvPr/>
        </p:nvPicPr>
        <p:blipFill>
          <a:blip r:embed="rId3" cstate="print"/>
          <a:srcRect/>
          <a:stretch>
            <a:fillRect/>
          </a:stretch>
        </p:blipFill>
        <p:spPr bwMode="auto">
          <a:xfrm>
            <a:off x="2195513" y="2133600"/>
            <a:ext cx="4575175" cy="3333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OR_PPT_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6083" name="Text Box 3"/>
          <p:cNvSpPr txBox="1">
            <a:spLocks noChangeArrowheads="1"/>
          </p:cNvSpPr>
          <p:nvPr/>
        </p:nvSpPr>
        <p:spPr bwMode="auto">
          <a:xfrm>
            <a:off x="295275" y="738188"/>
            <a:ext cx="6096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Layer Your Issue Messaging</a:t>
            </a:r>
          </a:p>
        </p:txBody>
      </p:sp>
      <p:pic>
        <p:nvPicPr>
          <p:cNvPr id="67588" name="Picture 4" descr="message steps.jpg"/>
          <p:cNvPicPr>
            <a:picLocks noChangeAspect="1"/>
          </p:cNvPicPr>
          <p:nvPr/>
        </p:nvPicPr>
        <p:blipFill>
          <a:blip r:embed="rId3" cstate="print"/>
          <a:srcRect/>
          <a:stretch>
            <a:fillRect/>
          </a:stretch>
        </p:blipFill>
        <p:spPr bwMode="auto">
          <a:xfrm>
            <a:off x="1041400" y="2000250"/>
            <a:ext cx="6888163" cy="344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CA" sz="3600" b="1" dirty="0" smtClean="0">
                <a:solidFill>
                  <a:srgbClr val="E31836"/>
                </a:solidFill>
              </a:rPr>
              <a:t>Quick Tips on Messaging…  </a:t>
            </a:r>
          </a:p>
        </p:txBody>
      </p:sp>
      <p:sp>
        <p:nvSpPr>
          <p:cNvPr id="9219" name="Content Placeholder 2"/>
          <p:cNvSpPr>
            <a:spLocks noGrp="1"/>
          </p:cNvSpPr>
          <p:nvPr>
            <p:ph idx="1"/>
          </p:nvPr>
        </p:nvSpPr>
        <p:spPr>
          <a:xfrm>
            <a:off x="395536" y="1939516"/>
            <a:ext cx="8229600" cy="2664296"/>
          </a:xfrm>
        </p:spPr>
        <p:txBody>
          <a:bodyPr/>
          <a:lstStyle/>
          <a:p>
            <a:pPr eaLnBrk="1" hangingPunct="1"/>
            <a:r>
              <a:rPr lang="en-CA" sz="2400" dirty="0" smtClean="0"/>
              <a:t>Break messages into themes</a:t>
            </a:r>
          </a:p>
          <a:p>
            <a:pPr lvl="1" eaLnBrk="1" hangingPunct="1">
              <a:buFont typeface="Courier New" pitchFamily="49" charset="0"/>
              <a:buChar char="o"/>
            </a:pPr>
            <a:r>
              <a:rPr lang="en-CA" sz="2000" dirty="0" smtClean="0"/>
              <a:t> Use one or two ‘trigger words’</a:t>
            </a:r>
          </a:p>
          <a:p>
            <a:pPr eaLnBrk="1" hangingPunct="1"/>
            <a:endParaRPr lang="en-CA" sz="2400" b="1" dirty="0" smtClean="0"/>
          </a:p>
          <a:p>
            <a:pPr eaLnBrk="1" hangingPunct="1"/>
            <a:r>
              <a:rPr lang="en-CA" sz="2400" dirty="0" smtClean="0"/>
              <a:t>Deliver messages in phases</a:t>
            </a:r>
          </a:p>
          <a:p>
            <a:pPr lvl="1" eaLnBrk="1" hangingPunct="1">
              <a:buFont typeface="Courier New" pitchFamily="49" charset="0"/>
              <a:buChar char="o"/>
            </a:pPr>
            <a:r>
              <a:rPr lang="en-CA" sz="2000" dirty="0" smtClean="0"/>
              <a:t>Don’t overload your audiences</a:t>
            </a:r>
          </a:p>
          <a:p>
            <a:pPr marL="457200" lvl="1" indent="0" eaLnBrk="1" hangingPunct="1">
              <a:buNone/>
            </a:pPr>
            <a:r>
              <a:rPr lang="en-CA" sz="2000" dirty="0" smtClean="0"/>
              <a:t> </a:t>
            </a:r>
          </a:p>
          <a:p>
            <a:pPr eaLnBrk="1" hangingPunct="1"/>
            <a:r>
              <a:rPr lang="en-CA" sz="2400" dirty="0" smtClean="0"/>
              <a:t>Have strong supporting facts</a:t>
            </a:r>
          </a:p>
          <a:p>
            <a:pPr lvl="1" eaLnBrk="1" hangingPunct="1">
              <a:buFont typeface="Courier New" pitchFamily="49" charset="0"/>
              <a:buChar char="o"/>
            </a:pPr>
            <a:r>
              <a:rPr lang="en-CA" sz="2000" dirty="0" smtClean="0"/>
              <a:t>Aim to contextualize, not minimize</a:t>
            </a:r>
          </a:p>
          <a:p>
            <a:pPr eaLnBrk="1" hangingPunct="1"/>
            <a:endParaRPr lang="en-CA" sz="2800" dirty="0" smtClean="0"/>
          </a:p>
          <a:p>
            <a:pPr eaLnBrk="1" hangingPunct="1"/>
            <a:endParaRPr lang="en-CA" sz="2800" dirty="0" smtClean="0"/>
          </a:p>
          <a:p>
            <a:pPr eaLnBrk="1" hangingPunct="1"/>
            <a:endParaRPr lang="en-CA" sz="2800" dirty="0" smtClean="0"/>
          </a:p>
          <a:p>
            <a:pPr lvl="1" eaLnBrk="1" hangingPunct="1">
              <a:buFont typeface="Courier New" pitchFamily="49" charset="0"/>
              <a:buChar char="o"/>
            </a:pPr>
            <a:endParaRPr lang="en-CA" sz="2400" dirty="0" smtClean="0"/>
          </a:p>
        </p:txBody>
      </p:sp>
      <p:pic>
        <p:nvPicPr>
          <p:cNvPr id="890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8184" y="2204864"/>
            <a:ext cx="2139950"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841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CA" sz="3600" b="1" dirty="0" smtClean="0">
                <a:solidFill>
                  <a:srgbClr val="E31836"/>
                </a:solidFill>
              </a:rPr>
              <a:t>Communications…and Change!  </a:t>
            </a:r>
          </a:p>
        </p:txBody>
      </p:sp>
      <p:sp>
        <p:nvSpPr>
          <p:cNvPr id="9219" name="Content Placeholder 2"/>
          <p:cNvSpPr>
            <a:spLocks noGrp="1"/>
          </p:cNvSpPr>
          <p:nvPr>
            <p:ph idx="1"/>
          </p:nvPr>
        </p:nvSpPr>
        <p:spPr>
          <a:xfrm>
            <a:off x="611560" y="2873140"/>
            <a:ext cx="8229600" cy="2664296"/>
          </a:xfrm>
        </p:spPr>
        <p:txBody>
          <a:bodyPr/>
          <a:lstStyle/>
          <a:p>
            <a:pPr eaLnBrk="1" hangingPunct="1"/>
            <a:r>
              <a:rPr lang="en-CA" sz="2400" dirty="0" smtClean="0"/>
              <a:t>Weigh the issue</a:t>
            </a:r>
          </a:p>
          <a:p>
            <a:pPr lvl="1" eaLnBrk="1" hangingPunct="1">
              <a:buFont typeface="Courier New" pitchFamily="49" charset="0"/>
              <a:buChar char="o"/>
            </a:pPr>
            <a:r>
              <a:rPr lang="en-CA" sz="2000" dirty="0" smtClean="0"/>
              <a:t>Who cares about what?</a:t>
            </a:r>
          </a:p>
          <a:p>
            <a:pPr marL="457200" lvl="1" indent="0" eaLnBrk="1" hangingPunct="1">
              <a:buNone/>
            </a:pPr>
            <a:r>
              <a:rPr lang="en-CA" sz="2000" dirty="0" smtClean="0"/>
              <a:t>…………………………………………………………………………………………………….</a:t>
            </a:r>
          </a:p>
          <a:p>
            <a:pPr eaLnBrk="1" hangingPunct="1"/>
            <a:r>
              <a:rPr lang="en-CA" sz="2400" dirty="0" smtClean="0"/>
              <a:t>Effect good strategic communications </a:t>
            </a:r>
          </a:p>
          <a:p>
            <a:pPr lvl="1" eaLnBrk="1" hangingPunct="1">
              <a:buFont typeface="Courier New" pitchFamily="49" charset="0"/>
              <a:buChar char="o"/>
            </a:pPr>
            <a:r>
              <a:rPr lang="en-CA" sz="2000" dirty="0" smtClean="0"/>
              <a:t>Aligning the public to your position </a:t>
            </a:r>
          </a:p>
          <a:p>
            <a:pPr eaLnBrk="1" hangingPunct="1"/>
            <a:r>
              <a:rPr lang="en-CA" sz="2400" dirty="0" smtClean="0"/>
              <a:t>Effect good policy / operations changes</a:t>
            </a:r>
          </a:p>
          <a:p>
            <a:pPr lvl="1" eaLnBrk="1" hangingPunct="1">
              <a:buFont typeface="Courier New" pitchFamily="49" charset="0"/>
              <a:buChar char="o"/>
            </a:pPr>
            <a:r>
              <a:rPr lang="en-CA" sz="2000" dirty="0" smtClean="0"/>
              <a:t>Aligning your actions to the public position</a:t>
            </a:r>
          </a:p>
          <a:p>
            <a:pPr eaLnBrk="1" hangingPunct="1"/>
            <a:endParaRPr lang="en-CA" sz="2800" dirty="0" smtClean="0"/>
          </a:p>
          <a:p>
            <a:pPr eaLnBrk="1" hangingPunct="1"/>
            <a:endParaRPr lang="en-CA" sz="2800" dirty="0" smtClean="0"/>
          </a:p>
          <a:p>
            <a:pPr eaLnBrk="1" hangingPunct="1"/>
            <a:endParaRPr lang="en-CA" sz="2800" dirty="0" smtClean="0"/>
          </a:p>
          <a:p>
            <a:pPr lvl="1" eaLnBrk="1" hangingPunct="1">
              <a:buFont typeface="Courier New" pitchFamily="49" charset="0"/>
              <a:buChar char="o"/>
            </a:pPr>
            <a:endParaRPr lang="en-CA" sz="2400" dirty="0" smtClean="0"/>
          </a:p>
        </p:txBody>
      </p:sp>
      <p:pic>
        <p:nvPicPr>
          <p:cNvPr id="901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340768"/>
            <a:ext cx="367240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40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body" idx="1"/>
          </p:nvPr>
        </p:nvSpPr>
        <p:spPr>
          <a:xfrm>
            <a:off x="179388" y="1773238"/>
            <a:ext cx="8640762" cy="4114800"/>
          </a:xfrm>
        </p:spPr>
        <p:txBody>
          <a:bodyPr/>
          <a:lstStyle/>
          <a:p>
            <a:pPr marL="0" lvl="0" indent="0" algn="ctr">
              <a:buNone/>
            </a:pPr>
            <a:endParaRPr lang="en-CA" sz="2400" dirty="0" smtClean="0"/>
          </a:p>
          <a:p>
            <a:pPr marL="0" lvl="0" indent="0" algn="ctr">
              <a:buNone/>
            </a:pPr>
            <a:endParaRPr lang="en-CA" sz="3600" i="1" dirty="0" smtClean="0"/>
          </a:p>
          <a:p>
            <a:pPr marL="0" lvl="0" indent="0" algn="ctr">
              <a:buNone/>
            </a:pPr>
            <a:endParaRPr lang="en-CA" sz="3600" i="1" dirty="0"/>
          </a:p>
          <a:p>
            <a:pPr marL="0" lvl="0" indent="0" algn="ctr">
              <a:buNone/>
            </a:pPr>
            <a:endParaRPr lang="en-CA" sz="3600" i="1" dirty="0" smtClean="0"/>
          </a:p>
          <a:p>
            <a:pPr marL="0" lvl="0" indent="0" algn="ctr">
              <a:buNone/>
            </a:pPr>
            <a:r>
              <a:rPr lang="en-CA" sz="3600" i="1" dirty="0" smtClean="0"/>
              <a:t>“Hollow drums make most noise”</a:t>
            </a:r>
            <a:endParaRPr lang="en-CA" sz="3600" i="1" dirty="0"/>
          </a:p>
          <a:p>
            <a:pPr lvl="1">
              <a:buFont typeface="Courier New" pitchFamily="49" charset="0"/>
              <a:buChar char="o"/>
            </a:pPr>
            <a:endParaRPr lang="en-US" sz="2000" dirty="0" smtClean="0"/>
          </a:p>
          <a:p>
            <a:endParaRPr lang="en-US" sz="2000" dirty="0" smtClean="0"/>
          </a:p>
          <a:p>
            <a:pPr>
              <a:lnSpc>
                <a:spcPct val="80000"/>
              </a:lnSpc>
            </a:pPr>
            <a:endParaRPr lang="en-US" dirty="0" smtClean="0"/>
          </a:p>
        </p:txBody>
      </p:sp>
      <p:sp>
        <p:nvSpPr>
          <p:cNvPr id="43012" name="Text Box 4"/>
          <p:cNvSpPr txBox="1">
            <a:spLocks noChangeArrowheads="1"/>
          </p:cNvSpPr>
          <p:nvPr/>
        </p:nvSpPr>
        <p:spPr bwMode="auto">
          <a:xfrm>
            <a:off x="179388" y="692150"/>
            <a:ext cx="737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Thanks Granma! </a:t>
            </a:r>
          </a:p>
        </p:txBody>
      </p:sp>
      <p:pic>
        <p:nvPicPr>
          <p:cNvPr id="768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1997331"/>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8402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CA" sz="3600" b="1" dirty="0" smtClean="0">
                <a:solidFill>
                  <a:srgbClr val="E31836"/>
                </a:solidFill>
              </a:rPr>
              <a:t>Join the Dominant Coalition…  </a:t>
            </a:r>
          </a:p>
        </p:txBody>
      </p:sp>
      <p:sp>
        <p:nvSpPr>
          <p:cNvPr id="9219" name="Content Placeholder 2"/>
          <p:cNvSpPr>
            <a:spLocks noGrp="1"/>
          </p:cNvSpPr>
          <p:nvPr>
            <p:ph idx="1"/>
          </p:nvPr>
        </p:nvSpPr>
        <p:spPr>
          <a:xfrm>
            <a:off x="395536" y="1939516"/>
            <a:ext cx="8229600" cy="3505708"/>
          </a:xfrm>
        </p:spPr>
        <p:txBody>
          <a:bodyPr/>
          <a:lstStyle/>
          <a:p>
            <a:pPr eaLnBrk="1" hangingPunct="1"/>
            <a:r>
              <a:rPr lang="en-CA" sz="2400" dirty="0" smtClean="0"/>
              <a:t>Serve as the issue ‘manager’</a:t>
            </a:r>
          </a:p>
          <a:p>
            <a:pPr lvl="1" eaLnBrk="1" hangingPunct="1">
              <a:buFont typeface="Courier New" pitchFamily="49" charset="0"/>
              <a:buChar char="o"/>
            </a:pPr>
            <a:r>
              <a:rPr lang="en-CA" sz="2000" dirty="0" smtClean="0"/>
              <a:t> Coordinate non-communicators</a:t>
            </a:r>
          </a:p>
          <a:p>
            <a:pPr eaLnBrk="1" hangingPunct="1"/>
            <a:endParaRPr lang="en-CA" sz="2400" b="1" dirty="0" smtClean="0"/>
          </a:p>
          <a:p>
            <a:pPr eaLnBrk="1" hangingPunct="1"/>
            <a:r>
              <a:rPr lang="en-CA" sz="2400" dirty="0" smtClean="0"/>
              <a:t>Ensure robust reporting</a:t>
            </a:r>
          </a:p>
          <a:p>
            <a:pPr lvl="1" eaLnBrk="1" hangingPunct="1">
              <a:buFont typeface="Courier New" pitchFamily="49" charset="0"/>
              <a:buChar char="o"/>
            </a:pPr>
            <a:r>
              <a:rPr lang="en-CA" sz="2000" dirty="0" smtClean="0"/>
              <a:t>Manage info expectations</a:t>
            </a:r>
          </a:p>
          <a:p>
            <a:pPr marL="457200" lvl="1" indent="0" eaLnBrk="1" hangingPunct="1">
              <a:buNone/>
            </a:pPr>
            <a:r>
              <a:rPr lang="en-CA" sz="2000" dirty="0" smtClean="0"/>
              <a:t> </a:t>
            </a:r>
          </a:p>
          <a:p>
            <a:pPr eaLnBrk="1" hangingPunct="1"/>
            <a:r>
              <a:rPr lang="en-CA" sz="2400" dirty="0" smtClean="0"/>
              <a:t>Become indispensable</a:t>
            </a:r>
          </a:p>
          <a:p>
            <a:pPr lvl="1" eaLnBrk="1" hangingPunct="1">
              <a:buFont typeface="Courier New" pitchFamily="49" charset="0"/>
              <a:buChar char="o"/>
            </a:pPr>
            <a:r>
              <a:rPr lang="en-CA" sz="2000" dirty="0" smtClean="0"/>
              <a:t>Provide strong executive counsel</a:t>
            </a:r>
          </a:p>
          <a:p>
            <a:pPr eaLnBrk="1" hangingPunct="1"/>
            <a:endParaRPr lang="en-CA" sz="2800" dirty="0" smtClean="0"/>
          </a:p>
          <a:p>
            <a:pPr eaLnBrk="1" hangingPunct="1"/>
            <a:endParaRPr lang="en-CA" sz="2800" dirty="0" smtClean="0"/>
          </a:p>
          <a:p>
            <a:pPr eaLnBrk="1" hangingPunct="1"/>
            <a:endParaRPr lang="en-CA" sz="2800" dirty="0" smtClean="0"/>
          </a:p>
          <a:p>
            <a:pPr lvl="1" eaLnBrk="1" hangingPunct="1">
              <a:buFont typeface="Courier New" pitchFamily="49" charset="0"/>
              <a:buChar char="o"/>
            </a:pPr>
            <a:endParaRPr lang="en-CA" sz="2400" dirty="0" smtClean="0"/>
          </a:p>
        </p:txBody>
      </p:sp>
      <p:pic>
        <p:nvPicPr>
          <p:cNvPr id="911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2564904"/>
            <a:ext cx="3528392" cy="2107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32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pPr eaLnBrk="1" hangingPunct="1"/>
            <a:endParaRPr lang="en-CA" smtClean="0"/>
          </a:p>
        </p:txBody>
      </p:sp>
      <p:sp>
        <p:nvSpPr>
          <p:cNvPr id="23555" name="Subtitle 2"/>
          <p:cNvSpPr>
            <a:spLocks noGrp="1"/>
          </p:cNvSpPr>
          <p:nvPr>
            <p:ph type="subTitle" idx="1"/>
          </p:nvPr>
        </p:nvSpPr>
        <p:spPr/>
        <p:txBody>
          <a:bodyPr/>
          <a:lstStyle/>
          <a:p>
            <a:pPr eaLnBrk="1" hangingPunct="1">
              <a:defRPr/>
            </a:pPr>
            <a:endParaRPr lang="en-CA" smtClean="0"/>
          </a:p>
        </p:txBody>
      </p:sp>
      <p:pic>
        <p:nvPicPr>
          <p:cNvPr id="36868" name="Picture 2" descr="COR_PPT_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9" name="Title 3"/>
          <p:cNvSpPr txBox="1">
            <a:spLocks/>
          </p:cNvSpPr>
          <p:nvPr/>
        </p:nvSpPr>
        <p:spPr bwMode="auto">
          <a:xfrm>
            <a:off x="500063" y="3071813"/>
            <a:ext cx="7772400" cy="1470025"/>
          </a:xfrm>
          <a:prstGeom prst="rect">
            <a:avLst/>
          </a:prstGeom>
          <a:noFill/>
          <a:ln w="9525">
            <a:noFill/>
            <a:miter lim="800000"/>
            <a:headEnd/>
            <a:tailEnd/>
          </a:ln>
        </p:spPr>
        <p:txBody>
          <a:bodyPr anchor="ctr"/>
          <a:lstStyle/>
          <a:p>
            <a:pPr algn="ctr"/>
            <a:r>
              <a:rPr lang="en-CA" sz="3600" b="1" dirty="0">
                <a:solidFill>
                  <a:srgbClr val="FFFFFF"/>
                </a:solidFill>
                <a:latin typeface="Cambria" pitchFamily="18" charset="0"/>
              </a:rPr>
              <a:t> </a:t>
            </a:r>
            <a:br>
              <a:rPr lang="en-CA" sz="3600" b="1" dirty="0">
                <a:solidFill>
                  <a:srgbClr val="FFFFFF"/>
                </a:solidFill>
                <a:latin typeface="Cambria" pitchFamily="18" charset="0"/>
              </a:rPr>
            </a:br>
            <a:r>
              <a:rPr lang="en-CA" sz="2800" b="1" dirty="0">
                <a:solidFill>
                  <a:srgbClr val="FFFFFF"/>
                </a:solidFill>
                <a:latin typeface="Calibri" pitchFamily="34" charset="0"/>
              </a:rPr>
              <a:t>Part </a:t>
            </a:r>
            <a:r>
              <a:rPr lang="en-CA" sz="2800" b="1" dirty="0" smtClean="0">
                <a:solidFill>
                  <a:srgbClr val="FFFFFF"/>
                </a:solidFill>
                <a:latin typeface="Calibri" pitchFamily="34" charset="0"/>
              </a:rPr>
              <a:t>3 </a:t>
            </a:r>
            <a:endParaRPr lang="en-CA" sz="2800" b="1" dirty="0">
              <a:solidFill>
                <a:srgbClr val="FFFFFF"/>
              </a:solidFill>
              <a:latin typeface="Calibri" pitchFamily="34" charset="0"/>
            </a:endParaRPr>
          </a:p>
          <a:p>
            <a:pPr algn="ctr"/>
            <a:r>
              <a:rPr lang="en-CA" sz="2800" b="1" dirty="0" smtClean="0">
                <a:solidFill>
                  <a:srgbClr val="FFFFFF"/>
                </a:solidFill>
                <a:latin typeface="Calibri" pitchFamily="34" charset="0"/>
              </a:rPr>
              <a:t>The Power of Imagination</a:t>
            </a:r>
            <a:r>
              <a:rPr lang="en-CA" sz="2800" dirty="0">
                <a:solidFill>
                  <a:srgbClr val="000000"/>
                </a:solidFill>
              </a:rPr>
              <a:t/>
            </a:r>
            <a:br>
              <a:rPr lang="en-CA" sz="2800" dirty="0">
                <a:solidFill>
                  <a:srgbClr val="000000"/>
                </a:solidFill>
              </a:rPr>
            </a:br>
            <a:r>
              <a:rPr lang="en-CA" sz="4400" dirty="0">
                <a:solidFill>
                  <a:srgbClr val="000000"/>
                </a:solidFill>
              </a:rPr>
              <a:t> </a:t>
            </a:r>
          </a:p>
        </p:txBody>
      </p:sp>
    </p:spTree>
    <p:extLst>
      <p:ext uri="{BB962C8B-B14F-4D97-AF65-F5344CB8AC3E}">
        <p14:creationId xmlns:p14="http://schemas.microsoft.com/office/powerpoint/2010/main" val="14413771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body" idx="1"/>
          </p:nvPr>
        </p:nvSpPr>
        <p:spPr>
          <a:xfrm>
            <a:off x="179388" y="1773238"/>
            <a:ext cx="8640762" cy="4114800"/>
          </a:xfrm>
        </p:spPr>
        <p:txBody>
          <a:bodyPr/>
          <a:lstStyle/>
          <a:p>
            <a:pPr marL="0" lvl="0" indent="0" algn="ctr">
              <a:buNone/>
            </a:pPr>
            <a:endParaRPr lang="en-CA" sz="2400" dirty="0" smtClean="0"/>
          </a:p>
          <a:p>
            <a:pPr marL="0" lvl="0" indent="0" algn="ctr">
              <a:buNone/>
            </a:pPr>
            <a:endParaRPr lang="en-CA" sz="3600" dirty="0" smtClean="0"/>
          </a:p>
          <a:p>
            <a:pPr marL="0" lvl="0" indent="0" algn="ctr">
              <a:buNone/>
            </a:pPr>
            <a:endParaRPr lang="en-CA" sz="3600" dirty="0"/>
          </a:p>
          <a:p>
            <a:pPr marL="0" lvl="0" indent="0" algn="ctr">
              <a:buNone/>
            </a:pPr>
            <a:endParaRPr lang="en-CA" sz="3600" dirty="0" smtClean="0"/>
          </a:p>
          <a:p>
            <a:pPr marL="0" lvl="0" indent="0" algn="ctr">
              <a:buNone/>
            </a:pPr>
            <a:endParaRPr lang="en-CA" sz="3600" dirty="0"/>
          </a:p>
          <a:p>
            <a:pPr marL="0" lvl="0" indent="0" algn="ctr">
              <a:buNone/>
            </a:pPr>
            <a:r>
              <a:rPr lang="en-CA" i="1" dirty="0" smtClean="0"/>
              <a:t>“Imagination is more important than knowledge”</a:t>
            </a:r>
            <a:endParaRPr lang="en-CA" i="1" dirty="0"/>
          </a:p>
          <a:p>
            <a:pPr lvl="1">
              <a:buFont typeface="Courier New" pitchFamily="49" charset="0"/>
              <a:buChar char="o"/>
            </a:pPr>
            <a:endParaRPr lang="en-US" sz="2000" dirty="0" smtClean="0"/>
          </a:p>
          <a:p>
            <a:endParaRPr lang="en-US" sz="2000" dirty="0" smtClean="0"/>
          </a:p>
          <a:p>
            <a:pPr>
              <a:lnSpc>
                <a:spcPct val="80000"/>
              </a:lnSpc>
            </a:pPr>
            <a:endParaRPr lang="en-US" dirty="0" smtClean="0"/>
          </a:p>
        </p:txBody>
      </p:sp>
      <p:sp>
        <p:nvSpPr>
          <p:cNvPr id="43012" name="Text Box 4"/>
          <p:cNvSpPr txBox="1">
            <a:spLocks noChangeArrowheads="1"/>
          </p:cNvSpPr>
          <p:nvPr/>
        </p:nvSpPr>
        <p:spPr bwMode="auto">
          <a:xfrm>
            <a:off x="179388" y="692150"/>
            <a:ext cx="737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Take it From A Genius! </a:t>
            </a:r>
          </a:p>
        </p:txBody>
      </p:sp>
      <p:pic>
        <p:nvPicPr>
          <p:cNvPr id="768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6199" y="1988840"/>
            <a:ext cx="2162175" cy="2114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537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body" idx="1"/>
          </p:nvPr>
        </p:nvSpPr>
        <p:spPr>
          <a:xfrm>
            <a:off x="179388" y="1773238"/>
            <a:ext cx="8640762" cy="4114800"/>
          </a:xfrm>
        </p:spPr>
        <p:txBody>
          <a:bodyPr/>
          <a:lstStyle/>
          <a:p>
            <a:pPr marL="0" lvl="0" indent="0" algn="ctr">
              <a:buNone/>
            </a:pPr>
            <a:endParaRPr lang="en-CA" sz="2400" dirty="0" smtClean="0"/>
          </a:p>
          <a:p>
            <a:pPr marL="0" indent="0">
              <a:buNone/>
            </a:pPr>
            <a:r>
              <a:rPr lang="en-CA" sz="2000" i="1" dirty="0"/>
              <a:t>Children can engage in imagining, pretend and role-play from an early age. For example, they will start to use one object to represent another from as early as 12 months, sometimes even earlier. Later, their imaginative play becomes more complex and they will begin to take on specific roles. Later still, children will start to involve others in their elaborate imaginative role play</a:t>
            </a:r>
            <a:r>
              <a:rPr lang="en-CA" sz="2000" i="1" dirty="0" smtClean="0"/>
              <a:t>.</a:t>
            </a:r>
          </a:p>
          <a:p>
            <a:pPr marL="0" indent="0">
              <a:buNone/>
            </a:pPr>
            <a:endParaRPr lang="en-CA" sz="2000" i="1" dirty="0" smtClean="0"/>
          </a:p>
          <a:p>
            <a:pPr marL="0" indent="0">
              <a:buNone/>
            </a:pPr>
            <a:r>
              <a:rPr lang="en-CA" sz="2000" i="1" dirty="0" smtClean="0"/>
              <a:t>Around </a:t>
            </a:r>
            <a:r>
              <a:rPr lang="en-CA" sz="2000" i="1" dirty="0"/>
              <a:t>the age of two or three, children begin to think "What if . . .?" or, "What might happen…?" or, "Supposing that happens . . ."</a:t>
            </a:r>
          </a:p>
          <a:p>
            <a:pPr marL="0" lvl="0" indent="0" algn="ctr">
              <a:buNone/>
            </a:pPr>
            <a:endParaRPr lang="en-CA" sz="2400" dirty="0" smtClean="0"/>
          </a:p>
          <a:p>
            <a:pPr marL="0" lvl="0" indent="0" algn="r">
              <a:buNone/>
            </a:pPr>
            <a:r>
              <a:rPr lang="en-CA" sz="1600" dirty="0" smtClean="0"/>
              <a:t>Jacqueline Harding, Educational Director - BBC</a:t>
            </a:r>
          </a:p>
          <a:p>
            <a:pPr marL="0" lvl="0" indent="0" algn="ctr">
              <a:buNone/>
            </a:pPr>
            <a:endParaRPr lang="en-CA" sz="1800" dirty="0"/>
          </a:p>
          <a:p>
            <a:pPr marL="0" lvl="0" indent="0" algn="ctr">
              <a:buNone/>
            </a:pPr>
            <a:endParaRPr lang="en-CA" sz="1800" dirty="0" smtClean="0"/>
          </a:p>
          <a:p>
            <a:pPr marL="0" lvl="0" indent="0" algn="ctr">
              <a:buNone/>
            </a:pPr>
            <a:endParaRPr lang="en-CA" sz="1800" dirty="0"/>
          </a:p>
          <a:p>
            <a:pPr lvl="1">
              <a:buFont typeface="Courier New" pitchFamily="49" charset="0"/>
              <a:buChar char="o"/>
            </a:pPr>
            <a:endParaRPr lang="en-US" sz="1800" dirty="0" smtClean="0"/>
          </a:p>
          <a:p>
            <a:endParaRPr lang="en-US" sz="1800" dirty="0" smtClean="0"/>
          </a:p>
          <a:p>
            <a:pPr>
              <a:lnSpc>
                <a:spcPct val="80000"/>
              </a:lnSpc>
            </a:pPr>
            <a:endParaRPr lang="en-US" sz="1800" dirty="0" smtClean="0"/>
          </a:p>
        </p:txBody>
      </p:sp>
      <p:sp>
        <p:nvSpPr>
          <p:cNvPr id="43012" name="Text Box 4"/>
          <p:cNvSpPr txBox="1">
            <a:spLocks noChangeArrowheads="1"/>
          </p:cNvSpPr>
          <p:nvPr/>
        </p:nvSpPr>
        <p:spPr bwMode="auto">
          <a:xfrm>
            <a:off x="179388" y="692150"/>
            <a:ext cx="737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Issue Management Skills Come Early </a:t>
            </a:r>
          </a:p>
        </p:txBody>
      </p:sp>
    </p:spTree>
    <p:extLst>
      <p:ext uri="{BB962C8B-B14F-4D97-AF65-F5344CB8AC3E}">
        <p14:creationId xmlns:p14="http://schemas.microsoft.com/office/powerpoint/2010/main" val="66420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body" idx="1"/>
          </p:nvPr>
        </p:nvSpPr>
        <p:spPr>
          <a:xfrm>
            <a:off x="179388" y="1773238"/>
            <a:ext cx="8640762" cy="4114800"/>
          </a:xfrm>
        </p:spPr>
        <p:txBody>
          <a:bodyPr/>
          <a:lstStyle/>
          <a:p>
            <a:pPr marL="0" lvl="0" indent="0">
              <a:buNone/>
            </a:pPr>
            <a:endParaRPr lang="en-CA" sz="2400" dirty="0" smtClean="0"/>
          </a:p>
          <a:p>
            <a:pPr marL="0" lvl="0" indent="0">
              <a:buNone/>
            </a:pPr>
            <a:endParaRPr lang="en-CA" sz="2400" dirty="0"/>
          </a:p>
          <a:p>
            <a:pPr marL="0" lvl="0" indent="0">
              <a:buNone/>
            </a:pPr>
            <a:endParaRPr lang="en-CA" sz="2400" dirty="0" smtClean="0"/>
          </a:p>
          <a:p>
            <a:pPr marL="0" lvl="0" indent="0">
              <a:buNone/>
            </a:pPr>
            <a:endParaRPr lang="en-CA" sz="2400" dirty="0"/>
          </a:p>
          <a:p>
            <a:pPr marL="0" lvl="0" indent="0">
              <a:buNone/>
            </a:pPr>
            <a:r>
              <a:rPr lang="en-CA" sz="2400" dirty="0" smtClean="0"/>
              <a:t>My question to you…</a:t>
            </a:r>
          </a:p>
          <a:p>
            <a:pPr marL="0" lvl="0" indent="0">
              <a:buNone/>
            </a:pPr>
            <a:endParaRPr lang="en-CA" sz="2400" dirty="0"/>
          </a:p>
          <a:p>
            <a:pPr marL="0" lvl="0" indent="0">
              <a:buNone/>
            </a:pPr>
            <a:r>
              <a:rPr lang="en-CA" sz="2400" i="1" dirty="0" smtClean="0"/>
              <a:t>…if we can see possibilities about reciprocal actions and interpretations as children, why does it become so seemingly more  more difficult as adults?</a:t>
            </a:r>
          </a:p>
          <a:p>
            <a:pPr marL="0" lvl="0" indent="0" algn="ctr">
              <a:buNone/>
            </a:pPr>
            <a:endParaRPr lang="en-CA" sz="2400" dirty="0"/>
          </a:p>
          <a:p>
            <a:pPr marL="0" lvl="0" indent="0" algn="ctr">
              <a:buNone/>
            </a:pPr>
            <a:endParaRPr lang="en-CA" sz="2400" dirty="0" smtClean="0"/>
          </a:p>
          <a:p>
            <a:pPr marL="0" lvl="0" indent="0" algn="ctr">
              <a:buNone/>
            </a:pPr>
            <a:endParaRPr lang="en-CA" sz="3600" dirty="0" smtClean="0"/>
          </a:p>
          <a:p>
            <a:pPr marL="0" lvl="0" indent="0" algn="ctr">
              <a:buNone/>
            </a:pPr>
            <a:endParaRPr lang="en-CA" sz="3600" dirty="0"/>
          </a:p>
          <a:p>
            <a:pPr marL="0" lvl="0" indent="0" algn="ctr">
              <a:buNone/>
            </a:pPr>
            <a:endParaRPr lang="en-CA" sz="3600" dirty="0" smtClean="0"/>
          </a:p>
          <a:p>
            <a:pPr marL="0" lvl="0" indent="0" algn="ctr">
              <a:buNone/>
            </a:pPr>
            <a:endParaRPr lang="en-CA" sz="3600" dirty="0"/>
          </a:p>
          <a:p>
            <a:pPr marL="0" lvl="0" indent="0" algn="ctr">
              <a:buNone/>
            </a:pPr>
            <a:r>
              <a:rPr lang="en-CA" i="1" dirty="0" smtClean="0"/>
              <a:t>“Imagination is more important than knowledge”</a:t>
            </a:r>
            <a:endParaRPr lang="en-CA" i="1" dirty="0"/>
          </a:p>
          <a:p>
            <a:pPr lvl="1">
              <a:buFont typeface="Courier New" pitchFamily="49" charset="0"/>
              <a:buChar char="o"/>
            </a:pPr>
            <a:endParaRPr lang="en-US" sz="2000" dirty="0" smtClean="0"/>
          </a:p>
          <a:p>
            <a:endParaRPr lang="en-US" sz="2000" dirty="0" smtClean="0"/>
          </a:p>
          <a:p>
            <a:pPr>
              <a:lnSpc>
                <a:spcPct val="80000"/>
              </a:lnSpc>
            </a:pPr>
            <a:endParaRPr lang="en-US" dirty="0" smtClean="0"/>
          </a:p>
        </p:txBody>
      </p:sp>
      <p:sp>
        <p:nvSpPr>
          <p:cNvPr id="43012" name="Text Box 4"/>
          <p:cNvSpPr txBox="1">
            <a:spLocks noChangeArrowheads="1"/>
          </p:cNvSpPr>
          <p:nvPr/>
        </p:nvSpPr>
        <p:spPr bwMode="auto">
          <a:xfrm>
            <a:off x="179388" y="692150"/>
            <a:ext cx="737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Let’s Take a Step Back… </a:t>
            </a:r>
          </a:p>
        </p:txBody>
      </p:sp>
      <p:pic>
        <p:nvPicPr>
          <p:cNvPr id="921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6205" y="2060848"/>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603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CA" sz="3600" b="1" dirty="0" smtClean="0">
                <a:solidFill>
                  <a:srgbClr val="E31836"/>
                </a:solidFill>
              </a:rPr>
              <a:t>Begin Thinking Differently Today!  </a:t>
            </a:r>
          </a:p>
        </p:txBody>
      </p:sp>
      <p:sp>
        <p:nvSpPr>
          <p:cNvPr id="9219" name="Content Placeholder 2"/>
          <p:cNvSpPr>
            <a:spLocks noGrp="1"/>
          </p:cNvSpPr>
          <p:nvPr>
            <p:ph idx="1"/>
          </p:nvPr>
        </p:nvSpPr>
        <p:spPr>
          <a:xfrm>
            <a:off x="395536" y="1939516"/>
            <a:ext cx="8229600" cy="3505708"/>
          </a:xfrm>
        </p:spPr>
        <p:txBody>
          <a:bodyPr/>
          <a:lstStyle/>
          <a:p>
            <a:pPr eaLnBrk="1" hangingPunct="1"/>
            <a:r>
              <a:rPr lang="en-CA" sz="2400" dirty="0" smtClean="0"/>
              <a:t>Ask about the public’s values and expectations</a:t>
            </a:r>
          </a:p>
          <a:p>
            <a:pPr lvl="1" eaLnBrk="1" hangingPunct="1">
              <a:buFont typeface="Courier New" pitchFamily="49" charset="0"/>
              <a:buChar char="o"/>
            </a:pPr>
            <a:r>
              <a:rPr lang="en-CA" sz="2000" dirty="0" smtClean="0"/>
              <a:t> </a:t>
            </a:r>
            <a:r>
              <a:rPr lang="en-CA" sz="2000" dirty="0"/>
              <a:t>D</a:t>
            </a:r>
            <a:r>
              <a:rPr lang="en-CA" sz="2000" dirty="0" smtClean="0"/>
              <a:t>on’t fixate on the situation itself…use your imagination!</a:t>
            </a:r>
          </a:p>
          <a:p>
            <a:pPr eaLnBrk="1" hangingPunct="1"/>
            <a:endParaRPr lang="en-CA" sz="2400" b="1" dirty="0" smtClean="0"/>
          </a:p>
          <a:p>
            <a:pPr eaLnBrk="1" hangingPunct="1"/>
            <a:r>
              <a:rPr lang="en-CA" sz="2400" dirty="0" smtClean="0"/>
              <a:t>Build a ‘bionic team’</a:t>
            </a:r>
          </a:p>
          <a:p>
            <a:pPr lvl="1" eaLnBrk="1" hangingPunct="1">
              <a:buFont typeface="Courier New" pitchFamily="49" charset="0"/>
              <a:buChar char="o"/>
            </a:pPr>
            <a:r>
              <a:rPr lang="en-CA" sz="2000" dirty="0" smtClean="0"/>
              <a:t>Be part of the dominant coalition…use your imagination!!</a:t>
            </a:r>
          </a:p>
          <a:p>
            <a:pPr marL="457200" lvl="1" indent="0" eaLnBrk="1" hangingPunct="1">
              <a:buNone/>
            </a:pPr>
            <a:r>
              <a:rPr lang="en-CA" sz="2000" dirty="0" smtClean="0"/>
              <a:t> </a:t>
            </a:r>
          </a:p>
          <a:p>
            <a:pPr eaLnBrk="1" hangingPunct="1"/>
            <a:r>
              <a:rPr lang="en-CA" sz="2400" dirty="0" smtClean="0"/>
              <a:t>Ask “how can we honestly do better”</a:t>
            </a:r>
          </a:p>
          <a:p>
            <a:pPr lvl="1" eaLnBrk="1" hangingPunct="1">
              <a:buFont typeface="Courier New" pitchFamily="49" charset="0"/>
              <a:buChar char="o"/>
            </a:pPr>
            <a:r>
              <a:rPr lang="en-CA" sz="2000" dirty="0" smtClean="0"/>
              <a:t>Don’t allow excuses to become answers…use your imagination!!!</a:t>
            </a:r>
          </a:p>
          <a:p>
            <a:pPr eaLnBrk="1" hangingPunct="1"/>
            <a:endParaRPr lang="en-CA" sz="2800" dirty="0" smtClean="0"/>
          </a:p>
          <a:p>
            <a:pPr eaLnBrk="1" hangingPunct="1"/>
            <a:endParaRPr lang="en-CA" sz="2800" dirty="0" smtClean="0"/>
          </a:p>
          <a:p>
            <a:pPr eaLnBrk="1" hangingPunct="1"/>
            <a:endParaRPr lang="en-CA" sz="2800" dirty="0" smtClean="0"/>
          </a:p>
          <a:p>
            <a:pPr lvl="1" eaLnBrk="1" hangingPunct="1">
              <a:buFont typeface="Courier New" pitchFamily="49" charset="0"/>
              <a:buChar char="o"/>
            </a:pPr>
            <a:endParaRPr lang="en-CA" sz="2400" dirty="0" smtClean="0"/>
          </a:p>
        </p:txBody>
      </p:sp>
    </p:spTree>
    <p:extLst>
      <p:ext uri="{BB962C8B-B14F-4D97-AF65-F5344CB8AC3E}">
        <p14:creationId xmlns:p14="http://schemas.microsoft.com/office/powerpoint/2010/main" val="21299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219">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l" eaLnBrk="1" hangingPunct="1"/>
            <a:r>
              <a:rPr lang="en-CA" sz="3600" b="1" dirty="0" smtClean="0">
                <a:solidFill>
                  <a:srgbClr val="E31836"/>
                </a:solidFill>
              </a:rPr>
              <a:t>Some Questions for You…  </a:t>
            </a:r>
          </a:p>
        </p:txBody>
      </p:sp>
      <p:sp>
        <p:nvSpPr>
          <p:cNvPr id="9219" name="Content Placeholder 2"/>
          <p:cNvSpPr>
            <a:spLocks noGrp="1"/>
          </p:cNvSpPr>
          <p:nvPr>
            <p:ph idx="1"/>
          </p:nvPr>
        </p:nvSpPr>
        <p:spPr>
          <a:xfrm>
            <a:off x="395536" y="1916832"/>
            <a:ext cx="8229600" cy="3505708"/>
          </a:xfrm>
        </p:spPr>
        <p:txBody>
          <a:bodyPr/>
          <a:lstStyle/>
          <a:p>
            <a:pPr lvl="0"/>
            <a:r>
              <a:rPr lang="en-US" sz="2000" dirty="0" smtClean="0"/>
              <a:t>Are </a:t>
            </a:r>
            <a:r>
              <a:rPr lang="en-US" sz="2000" dirty="0"/>
              <a:t>you effectively optimizing all of your communication channels to identify issues early in the issue lifecycle? </a:t>
            </a:r>
            <a:endParaRPr lang="en-CA" sz="2000" dirty="0"/>
          </a:p>
          <a:p>
            <a:pPr lvl="1"/>
            <a:r>
              <a:rPr lang="en-US" sz="1600" dirty="0"/>
              <a:t>Monitoring issues external to your organization / issues of longer term impact and from broader sources, </a:t>
            </a:r>
            <a:r>
              <a:rPr lang="en-US" sz="1600" dirty="0" err="1"/>
              <a:t>etc</a:t>
            </a:r>
            <a:r>
              <a:rPr lang="en-US" sz="1600" dirty="0"/>
              <a:t>?</a:t>
            </a:r>
          </a:p>
          <a:p>
            <a:pPr eaLnBrk="1" hangingPunct="1"/>
            <a:endParaRPr lang="en-CA" sz="1000" dirty="0" smtClean="0"/>
          </a:p>
          <a:p>
            <a:pPr lvl="0"/>
            <a:r>
              <a:rPr lang="en-US" sz="2000" dirty="0" smtClean="0"/>
              <a:t>When </a:t>
            </a:r>
            <a:r>
              <a:rPr lang="en-US" sz="2000" dirty="0"/>
              <a:t>balancing multiple issues  do you have a method to assess the severity of the issue?</a:t>
            </a:r>
          </a:p>
          <a:p>
            <a:pPr lvl="1"/>
            <a:r>
              <a:rPr lang="en-US" sz="1600" dirty="0"/>
              <a:t>And does this link to effective impact assessment, prioritization and action planning?</a:t>
            </a:r>
          </a:p>
          <a:p>
            <a:pPr marL="0" lvl="0" indent="0">
              <a:buNone/>
            </a:pPr>
            <a:r>
              <a:rPr lang="en-CA" sz="2400" dirty="0" smtClean="0"/>
              <a:t> </a:t>
            </a:r>
          </a:p>
          <a:p>
            <a:pPr lvl="0"/>
            <a:r>
              <a:rPr lang="en-US" sz="1800" dirty="0" smtClean="0"/>
              <a:t>Once </a:t>
            </a:r>
            <a:r>
              <a:rPr lang="en-US" sz="1800" dirty="0"/>
              <a:t>an issue has been deemed as “high” priority, do you have sufficient leverage and enough resources to manage the issue and build messaging?</a:t>
            </a:r>
            <a:r>
              <a:rPr lang="en-US" sz="1200" b="1" dirty="0"/>
              <a:t> </a:t>
            </a:r>
            <a:endParaRPr lang="en-CA" sz="1200" dirty="0"/>
          </a:p>
          <a:p>
            <a:pPr lvl="1"/>
            <a:r>
              <a:rPr lang="en-US" sz="1600" dirty="0" smtClean="0"/>
              <a:t>How do you </a:t>
            </a:r>
            <a:r>
              <a:rPr lang="en-US" sz="1600" dirty="0"/>
              <a:t>b</a:t>
            </a:r>
            <a:r>
              <a:rPr lang="en-US" sz="1600" dirty="0" smtClean="0"/>
              <a:t>uild yourself into the dominant coalition?</a:t>
            </a:r>
          </a:p>
          <a:p>
            <a:pPr lvl="1"/>
            <a:endParaRPr lang="en-US" sz="1600" dirty="0"/>
          </a:p>
          <a:p>
            <a:pPr marL="457200" lvl="1" indent="0">
              <a:buNone/>
            </a:pPr>
            <a:endParaRPr lang="en-US" sz="1600" dirty="0" smtClean="0"/>
          </a:p>
          <a:p>
            <a:pPr eaLnBrk="1" hangingPunct="1"/>
            <a:endParaRPr lang="en-CA" sz="2800" dirty="0" smtClean="0"/>
          </a:p>
          <a:p>
            <a:pPr eaLnBrk="1" hangingPunct="1"/>
            <a:endParaRPr lang="en-CA" sz="2800" dirty="0" smtClean="0"/>
          </a:p>
          <a:p>
            <a:pPr eaLnBrk="1" hangingPunct="1"/>
            <a:endParaRPr lang="en-CA" sz="2800" dirty="0" smtClean="0"/>
          </a:p>
          <a:p>
            <a:pPr lvl="1" eaLnBrk="1" hangingPunct="1">
              <a:buFont typeface="Courier New" pitchFamily="49" charset="0"/>
              <a:buChar char="o"/>
            </a:pPr>
            <a:endParaRPr lang="en-CA" sz="2400" dirty="0" smtClean="0"/>
          </a:p>
        </p:txBody>
      </p:sp>
    </p:spTree>
    <p:extLst>
      <p:ext uri="{BB962C8B-B14F-4D97-AF65-F5344CB8AC3E}">
        <p14:creationId xmlns:p14="http://schemas.microsoft.com/office/powerpoint/2010/main" val="3981676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21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ctrTitle"/>
          </p:nvPr>
        </p:nvSpPr>
        <p:spPr>
          <a:xfrm>
            <a:off x="611560" y="1556792"/>
            <a:ext cx="7772400" cy="1470025"/>
          </a:xfrm>
        </p:spPr>
        <p:txBody>
          <a:bodyPr/>
          <a:lstStyle/>
          <a:p>
            <a:pPr eaLnBrk="1" hangingPunct="1"/>
            <a:r>
              <a:rPr lang="en-CA" sz="3600" b="1" dirty="0" smtClean="0">
                <a:solidFill>
                  <a:srgbClr val="C00000"/>
                </a:solidFill>
              </a:rPr>
              <a:t>Thank You – Questions?</a:t>
            </a:r>
          </a:p>
        </p:txBody>
      </p:sp>
      <p:sp>
        <p:nvSpPr>
          <p:cNvPr id="3" name="Subtitle 2"/>
          <p:cNvSpPr>
            <a:spLocks noGrp="1"/>
          </p:cNvSpPr>
          <p:nvPr>
            <p:ph type="subTitle" idx="1"/>
          </p:nvPr>
        </p:nvSpPr>
        <p:spPr>
          <a:xfrm>
            <a:off x="1071563" y="3143250"/>
            <a:ext cx="6400800" cy="1752600"/>
          </a:xfrm>
        </p:spPr>
        <p:txBody>
          <a:bodyPr/>
          <a:lstStyle/>
          <a:p>
            <a:pPr eaLnBrk="1" hangingPunct="1">
              <a:defRPr/>
            </a:pPr>
            <a:r>
              <a:rPr lang="en-CA" dirty="0" smtClean="0"/>
              <a:t>John Larsen, </a:t>
            </a:r>
            <a:r>
              <a:rPr lang="en-CA" sz="1600" dirty="0" smtClean="0"/>
              <a:t>ABC, MC</a:t>
            </a:r>
          </a:p>
          <a:p>
            <a:pPr eaLnBrk="1" hangingPunct="1">
              <a:defRPr/>
            </a:pPr>
            <a:r>
              <a:rPr lang="en-CA" sz="2000" b="1" dirty="0" smtClean="0">
                <a:solidFill>
                  <a:schemeClr val="tx1"/>
                </a:solidFill>
              </a:rPr>
              <a:t>403-860-1421</a:t>
            </a:r>
          </a:p>
          <a:p>
            <a:pPr eaLnBrk="1" hangingPunct="1">
              <a:defRPr/>
            </a:pPr>
            <a:r>
              <a:rPr lang="en-CA" sz="2000" b="1" dirty="0" smtClean="0">
                <a:solidFill>
                  <a:schemeClr val="tx1"/>
                </a:solidFill>
                <a:hlinkClick r:id="rId2"/>
              </a:rPr>
              <a:t>johnlarsen@corpengroup.com</a:t>
            </a:r>
            <a:endParaRPr lang="en-CA" sz="2000" b="1" dirty="0" smtClean="0">
              <a:solidFill>
                <a:schemeClr val="tx1"/>
              </a:solidFill>
            </a:endParaRPr>
          </a:p>
          <a:p>
            <a:pPr eaLnBrk="1" hangingPunct="1">
              <a:defRPr/>
            </a:pPr>
            <a:endParaRPr lang="en-CA" sz="2000" b="1" dirty="0" smtClean="0">
              <a:solidFill>
                <a:schemeClr val="tx1"/>
              </a:solidFill>
            </a:endParaRPr>
          </a:p>
          <a:p>
            <a:pPr eaLnBrk="1" hangingPunct="1">
              <a:defRPr/>
            </a:pPr>
            <a:r>
              <a:rPr lang="en-CA" sz="2000" b="1" dirty="0" smtClean="0">
                <a:solidFill>
                  <a:schemeClr val="tx1"/>
                </a:solidFill>
              </a:rPr>
              <a:t>corpengroup.com</a:t>
            </a:r>
          </a:p>
          <a:p>
            <a:pPr eaLnBrk="1" hangingPunct="1">
              <a:defRPr/>
            </a:pPr>
            <a:r>
              <a:rPr lang="en-CA" sz="2000" b="1" dirty="0" smtClean="0">
                <a:solidFill>
                  <a:schemeClr val="tx1"/>
                </a:solidFill>
              </a:rPr>
              <a:t>@</a:t>
            </a:r>
            <a:r>
              <a:rPr lang="en-CA" sz="2000" b="1" dirty="0" err="1" smtClean="0">
                <a:solidFill>
                  <a:schemeClr val="tx1"/>
                </a:solidFill>
              </a:rPr>
              <a:t>corpengroup</a:t>
            </a:r>
            <a:endParaRPr lang="en-CA" sz="2000" b="1" dirty="0" smtClean="0">
              <a:solidFill>
                <a:schemeClr val="tx1"/>
              </a:solidFill>
            </a:endParaRPr>
          </a:p>
          <a:p>
            <a:pPr eaLnBrk="1" hangingPunct="1">
              <a:defRPr/>
            </a:pPr>
            <a:endParaRPr lang="en-CA"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body" idx="1"/>
          </p:nvPr>
        </p:nvSpPr>
        <p:spPr>
          <a:xfrm>
            <a:off x="179388" y="1773238"/>
            <a:ext cx="8640762" cy="4114800"/>
          </a:xfrm>
        </p:spPr>
        <p:txBody>
          <a:bodyPr/>
          <a:lstStyle/>
          <a:p>
            <a:pPr lvl="0">
              <a:buFont typeface="Arial" pitchFamily="34" charset="0"/>
              <a:buChar char="•"/>
            </a:pPr>
            <a:r>
              <a:rPr lang="en-CA" sz="2400" dirty="0" smtClean="0"/>
              <a:t>Thinking about issues – how can we slice &amp; dice them?</a:t>
            </a:r>
          </a:p>
          <a:p>
            <a:pPr lvl="0">
              <a:buFont typeface="Arial" pitchFamily="34" charset="0"/>
              <a:buChar char="•"/>
            </a:pPr>
            <a:r>
              <a:rPr lang="en-CA" sz="2400" dirty="0" smtClean="0"/>
              <a:t>Acting on issues – how can we bringing clarity &amp; your role?</a:t>
            </a:r>
          </a:p>
          <a:p>
            <a:pPr lvl="0">
              <a:buFont typeface="Arial" pitchFamily="34" charset="0"/>
              <a:buChar char="•"/>
            </a:pPr>
            <a:r>
              <a:rPr lang="en-CA" sz="2400" dirty="0" smtClean="0"/>
              <a:t>Using imagination – how can you challenge yourself?</a:t>
            </a:r>
            <a:endParaRPr lang="en-CA" sz="2400" dirty="0"/>
          </a:p>
          <a:p>
            <a:pPr lvl="1">
              <a:buFont typeface="Courier New" pitchFamily="49" charset="0"/>
              <a:buChar char="o"/>
            </a:pPr>
            <a:endParaRPr lang="en-US" sz="2000" dirty="0" smtClean="0"/>
          </a:p>
          <a:p>
            <a:endParaRPr lang="en-US" sz="2000" dirty="0" smtClean="0"/>
          </a:p>
          <a:p>
            <a:pPr>
              <a:lnSpc>
                <a:spcPct val="80000"/>
              </a:lnSpc>
            </a:pPr>
            <a:endParaRPr lang="en-US" dirty="0" smtClean="0"/>
          </a:p>
        </p:txBody>
      </p:sp>
      <p:sp>
        <p:nvSpPr>
          <p:cNvPr id="43012" name="Text Box 4"/>
          <p:cNvSpPr txBox="1">
            <a:spLocks noChangeArrowheads="1"/>
          </p:cNvSpPr>
          <p:nvPr/>
        </p:nvSpPr>
        <p:spPr bwMode="auto">
          <a:xfrm>
            <a:off x="179388" y="692150"/>
            <a:ext cx="7372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Quick Roadmap… </a:t>
            </a:r>
          </a:p>
        </p:txBody>
      </p:sp>
      <p:pic>
        <p:nvPicPr>
          <p:cNvPr id="778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3644238"/>
            <a:ext cx="3123431" cy="2078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5164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ctrTitle"/>
          </p:nvPr>
        </p:nvSpPr>
        <p:spPr/>
        <p:txBody>
          <a:bodyPr/>
          <a:lstStyle/>
          <a:p>
            <a:pPr eaLnBrk="1" hangingPunct="1"/>
            <a:endParaRPr lang="en-CA" smtClean="0"/>
          </a:p>
        </p:txBody>
      </p:sp>
      <p:sp>
        <p:nvSpPr>
          <p:cNvPr id="23555" name="Subtitle 2"/>
          <p:cNvSpPr>
            <a:spLocks noGrp="1"/>
          </p:cNvSpPr>
          <p:nvPr>
            <p:ph type="subTitle" idx="1"/>
          </p:nvPr>
        </p:nvSpPr>
        <p:spPr/>
        <p:txBody>
          <a:bodyPr/>
          <a:lstStyle/>
          <a:p>
            <a:pPr eaLnBrk="1" hangingPunct="1">
              <a:defRPr/>
            </a:pPr>
            <a:endParaRPr lang="en-CA" smtClean="0"/>
          </a:p>
        </p:txBody>
      </p:sp>
      <p:pic>
        <p:nvPicPr>
          <p:cNvPr id="36868" name="Picture 2" descr="COR_PPT_1"/>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6869" name="Title 3"/>
          <p:cNvSpPr txBox="1">
            <a:spLocks/>
          </p:cNvSpPr>
          <p:nvPr/>
        </p:nvSpPr>
        <p:spPr bwMode="auto">
          <a:xfrm>
            <a:off x="500063" y="3071813"/>
            <a:ext cx="7772400" cy="1470025"/>
          </a:xfrm>
          <a:prstGeom prst="rect">
            <a:avLst/>
          </a:prstGeom>
          <a:noFill/>
          <a:ln w="9525">
            <a:noFill/>
            <a:miter lim="800000"/>
            <a:headEnd/>
            <a:tailEnd/>
          </a:ln>
        </p:spPr>
        <p:txBody>
          <a:bodyPr anchor="ctr"/>
          <a:lstStyle/>
          <a:p>
            <a:pPr algn="ctr"/>
            <a:r>
              <a:rPr lang="en-CA" sz="3600" b="1" dirty="0">
                <a:solidFill>
                  <a:srgbClr val="FFFFFF"/>
                </a:solidFill>
                <a:latin typeface="Cambria" pitchFamily="18" charset="0"/>
              </a:rPr>
              <a:t> </a:t>
            </a:r>
            <a:br>
              <a:rPr lang="en-CA" sz="3600" b="1" dirty="0">
                <a:solidFill>
                  <a:srgbClr val="FFFFFF"/>
                </a:solidFill>
                <a:latin typeface="Cambria" pitchFamily="18" charset="0"/>
              </a:rPr>
            </a:br>
            <a:r>
              <a:rPr lang="en-CA" sz="2800" b="1" dirty="0">
                <a:solidFill>
                  <a:srgbClr val="FFFFFF"/>
                </a:solidFill>
                <a:latin typeface="Calibri" pitchFamily="34" charset="0"/>
              </a:rPr>
              <a:t>Part 1 </a:t>
            </a:r>
          </a:p>
          <a:p>
            <a:pPr algn="ctr"/>
            <a:r>
              <a:rPr lang="en-CA" sz="2800" b="1" dirty="0" smtClean="0">
                <a:solidFill>
                  <a:srgbClr val="FFFFFF"/>
                </a:solidFill>
                <a:latin typeface="Calibri" pitchFamily="34" charset="0"/>
              </a:rPr>
              <a:t>Thinking About Issues</a:t>
            </a:r>
            <a:r>
              <a:rPr lang="en-CA" sz="2800" dirty="0">
                <a:solidFill>
                  <a:srgbClr val="000000"/>
                </a:solidFill>
              </a:rPr>
              <a:t/>
            </a:r>
            <a:br>
              <a:rPr lang="en-CA" sz="2800" dirty="0">
                <a:solidFill>
                  <a:srgbClr val="000000"/>
                </a:solidFill>
              </a:rPr>
            </a:br>
            <a:r>
              <a:rPr lang="en-CA" sz="4400" dirty="0">
                <a:solidFill>
                  <a:srgbClr val="000000"/>
                </a:solidFill>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4035" name="Rectangle 3"/>
          <p:cNvSpPr>
            <a:spLocks noGrp="1" noChangeArrowheads="1"/>
          </p:cNvSpPr>
          <p:nvPr>
            <p:ph type="body" idx="1"/>
          </p:nvPr>
        </p:nvSpPr>
        <p:spPr>
          <a:xfrm>
            <a:off x="179388" y="1773238"/>
            <a:ext cx="8640762" cy="4114800"/>
          </a:xfrm>
        </p:spPr>
        <p:txBody>
          <a:bodyPr/>
          <a:lstStyle/>
          <a:p>
            <a:pPr marL="0" lvl="0" indent="0" algn="ctr">
              <a:buNone/>
            </a:pPr>
            <a:endParaRPr lang="en-CA" sz="2400" dirty="0" smtClean="0"/>
          </a:p>
          <a:p>
            <a:pPr marL="0" lvl="0" indent="0" algn="ctr">
              <a:buNone/>
            </a:pPr>
            <a:endParaRPr lang="en-CA" sz="3600" dirty="0" smtClean="0"/>
          </a:p>
          <a:p>
            <a:pPr marL="0" lvl="0" indent="0" algn="ctr">
              <a:buNone/>
            </a:pPr>
            <a:endParaRPr lang="en-CA" sz="3600" dirty="0"/>
          </a:p>
          <a:p>
            <a:pPr marL="0" lvl="0" indent="0" algn="ctr">
              <a:buNone/>
            </a:pPr>
            <a:endParaRPr lang="en-CA" sz="3600" dirty="0" smtClean="0"/>
          </a:p>
          <a:p>
            <a:pPr marL="0" lvl="0" indent="0" algn="ctr">
              <a:buNone/>
            </a:pPr>
            <a:r>
              <a:rPr lang="en-CA" sz="6000" b="1" dirty="0" smtClean="0"/>
              <a:t>Values!!</a:t>
            </a:r>
            <a:endParaRPr lang="en-CA" sz="6000" b="1" dirty="0"/>
          </a:p>
          <a:p>
            <a:pPr lvl="1">
              <a:buFont typeface="Courier New" pitchFamily="49" charset="0"/>
              <a:buChar char="o"/>
            </a:pPr>
            <a:endParaRPr lang="en-US" sz="2000" dirty="0" smtClean="0"/>
          </a:p>
          <a:p>
            <a:endParaRPr lang="en-US" sz="2000" dirty="0" smtClean="0"/>
          </a:p>
          <a:p>
            <a:pPr>
              <a:lnSpc>
                <a:spcPct val="80000"/>
              </a:lnSpc>
            </a:pPr>
            <a:endParaRPr lang="en-US" dirty="0" smtClean="0"/>
          </a:p>
        </p:txBody>
      </p:sp>
      <p:sp>
        <p:nvSpPr>
          <p:cNvPr id="43012" name="Text Box 4"/>
          <p:cNvSpPr txBox="1">
            <a:spLocks noChangeArrowheads="1"/>
          </p:cNvSpPr>
          <p:nvPr/>
        </p:nvSpPr>
        <p:spPr bwMode="auto">
          <a:xfrm>
            <a:off x="179388" y="692150"/>
            <a:ext cx="73723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What Are Issues ALL About? </a:t>
            </a:r>
          </a:p>
        </p:txBody>
      </p:sp>
      <p:pic>
        <p:nvPicPr>
          <p:cNvPr id="808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0643" y="2060848"/>
            <a:ext cx="294322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18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eaLnBrk="1" hangingPunct="1"/>
            <a:r>
              <a:rPr lang="en-CA" sz="3600" b="1" dirty="0" smtClean="0">
                <a:solidFill>
                  <a:srgbClr val="E31836"/>
                </a:solidFill>
              </a:rPr>
              <a:t>Issues Framed Through Reputation </a:t>
            </a:r>
          </a:p>
        </p:txBody>
      </p:sp>
      <p:sp>
        <p:nvSpPr>
          <p:cNvPr id="9219" name="Content Placeholder 2"/>
          <p:cNvSpPr>
            <a:spLocks noGrp="1"/>
          </p:cNvSpPr>
          <p:nvPr>
            <p:ph idx="1"/>
          </p:nvPr>
        </p:nvSpPr>
        <p:spPr>
          <a:xfrm>
            <a:off x="357188" y="1857375"/>
            <a:ext cx="8229600" cy="4525963"/>
          </a:xfrm>
        </p:spPr>
        <p:txBody>
          <a:bodyPr/>
          <a:lstStyle/>
          <a:p>
            <a:pPr eaLnBrk="1" hangingPunct="1"/>
            <a:r>
              <a:rPr lang="en-CA" sz="2400" dirty="0" smtClean="0"/>
              <a:t>Reputation in the rear view mirror – the past</a:t>
            </a:r>
          </a:p>
          <a:p>
            <a:pPr lvl="1" eaLnBrk="1" hangingPunct="1">
              <a:buFont typeface="Courier New" pitchFamily="49" charset="0"/>
              <a:buChar char="o"/>
            </a:pPr>
            <a:r>
              <a:rPr lang="en-CA" sz="2000" dirty="0" smtClean="0"/>
              <a:t>Linked to your ‘brand’ – how have you handled issues</a:t>
            </a:r>
          </a:p>
          <a:p>
            <a:pPr lvl="1" eaLnBrk="1" hangingPunct="1">
              <a:buFont typeface="Courier New" pitchFamily="49" charset="0"/>
              <a:buChar char="o"/>
            </a:pPr>
            <a:endParaRPr lang="en-CA" sz="2000" dirty="0" smtClean="0"/>
          </a:p>
          <a:p>
            <a:pPr eaLnBrk="1" hangingPunct="1"/>
            <a:r>
              <a:rPr lang="en-CA" sz="2400" dirty="0" smtClean="0"/>
              <a:t>Reputation pulling up beside you – the present</a:t>
            </a:r>
          </a:p>
          <a:p>
            <a:pPr lvl="1" eaLnBrk="1" hangingPunct="1">
              <a:buFont typeface="Courier New" pitchFamily="49" charset="0"/>
              <a:buChar char="o"/>
            </a:pPr>
            <a:r>
              <a:rPr lang="en-CA" sz="2000" dirty="0" smtClean="0"/>
              <a:t>Linked to your ‘legitimacy’ – how are you handling issues</a:t>
            </a:r>
          </a:p>
          <a:p>
            <a:pPr lvl="1" eaLnBrk="1" hangingPunct="1">
              <a:buFont typeface="Courier New" pitchFamily="49" charset="0"/>
              <a:buChar char="o"/>
            </a:pPr>
            <a:endParaRPr lang="en-CA" sz="2000" dirty="0" smtClean="0"/>
          </a:p>
          <a:p>
            <a:pPr eaLnBrk="1" hangingPunct="1"/>
            <a:r>
              <a:rPr lang="en-CA" sz="2400" dirty="0" smtClean="0"/>
              <a:t>Reputation on the highway ahead – the future</a:t>
            </a:r>
          </a:p>
          <a:p>
            <a:pPr lvl="1" eaLnBrk="1" hangingPunct="1">
              <a:buFont typeface="Courier New" pitchFamily="49" charset="0"/>
              <a:buChar char="o"/>
            </a:pPr>
            <a:r>
              <a:rPr lang="en-CA" sz="2000" dirty="0" smtClean="0"/>
              <a:t>Linked to your ‘inspiration’ – how people expect you to handle issues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21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9">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2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eaLnBrk="1" hangingPunct="1"/>
            <a:r>
              <a:rPr lang="en-CA" sz="3600" b="1" dirty="0" smtClean="0">
                <a:solidFill>
                  <a:srgbClr val="E31836"/>
                </a:solidFill>
              </a:rPr>
              <a:t>Character: Money in the Bank </a:t>
            </a:r>
          </a:p>
        </p:txBody>
      </p:sp>
      <p:grpSp>
        <p:nvGrpSpPr>
          <p:cNvPr id="2" name="Group 4"/>
          <p:cNvGrpSpPr>
            <a:grpSpLocks/>
          </p:cNvGrpSpPr>
          <p:nvPr/>
        </p:nvGrpSpPr>
        <p:grpSpPr bwMode="auto">
          <a:xfrm>
            <a:off x="328581" y="2983536"/>
            <a:ext cx="6786563" cy="1955800"/>
            <a:chOff x="260310" y="1624779"/>
            <a:chExt cx="6788300" cy="1955173"/>
          </a:xfrm>
        </p:grpSpPr>
        <p:cxnSp>
          <p:nvCxnSpPr>
            <p:cNvPr id="6" name="Straight Arrow Connector 5"/>
            <p:cNvCxnSpPr/>
            <p:nvPr/>
          </p:nvCxnSpPr>
          <p:spPr>
            <a:xfrm flipV="1">
              <a:off x="785907" y="2143725"/>
              <a:ext cx="5430640" cy="1142634"/>
            </a:xfrm>
            <a:prstGeom prst="straightConnector1">
              <a:avLst/>
            </a:prstGeom>
            <a:ln w="50800">
              <a:solidFill>
                <a:schemeClr val="tx1"/>
              </a:solidFill>
              <a:headEnd type="oval"/>
              <a:tailEnd type="arrow"/>
            </a:ln>
          </p:spPr>
          <p:style>
            <a:lnRef idx="1">
              <a:schemeClr val="accent1"/>
            </a:lnRef>
            <a:fillRef idx="0">
              <a:schemeClr val="accent1"/>
            </a:fillRef>
            <a:effectRef idx="0">
              <a:schemeClr val="accent1"/>
            </a:effectRef>
            <a:fontRef idx="minor">
              <a:schemeClr val="tx1"/>
            </a:fontRef>
          </p:style>
        </p:cxnSp>
        <p:sp>
          <p:nvSpPr>
            <p:cNvPr id="9229" name="TextBox 6"/>
            <p:cNvSpPr txBox="1">
              <a:spLocks noChangeArrowheads="1"/>
            </p:cNvSpPr>
            <p:nvPr/>
          </p:nvSpPr>
          <p:spPr bwMode="auto">
            <a:xfrm rot="-632152">
              <a:off x="2737444" y="2265923"/>
              <a:ext cx="1378303" cy="369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black"/>
                  </a:solidFill>
                  <a:ea typeface="+mn-ea"/>
                </a:rPr>
                <a:t>Brand Equity</a:t>
              </a:r>
            </a:p>
          </p:txBody>
        </p:sp>
        <p:sp>
          <p:nvSpPr>
            <p:cNvPr id="9230" name="TextBox 7"/>
            <p:cNvSpPr txBox="1">
              <a:spLocks noChangeArrowheads="1"/>
            </p:cNvSpPr>
            <p:nvPr/>
          </p:nvSpPr>
          <p:spPr bwMode="auto">
            <a:xfrm rot="-495953">
              <a:off x="6262596" y="1624779"/>
              <a:ext cx="786014" cy="707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4000" dirty="0" smtClean="0">
                  <a:solidFill>
                    <a:prstClr val="black"/>
                  </a:solidFill>
                  <a:ea typeface="+mn-ea"/>
                </a:rPr>
                <a:t>+</a:t>
              </a:r>
            </a:p>
          </p:txBody>
        </p:sp>
        <p:sp>
          <p:nvSpPr>
            <p:cNvPr id="9231" name="TextBox 8"/>
            <p:cNvSpPr txBox="1">
              <a:spLocks noChangeArrowheads="1"/>
            </p:cNvSpPr>
            <p:nvPr/>
          </p:nvSpPr>
          <p:spPr bwMode="auto">
            <a:xfrm rot="-619976">
              <a:off x="260310" y="2995939"/>
              <a:ext cx="786014" cy="58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3200" dirty="0" smtClean="0">
                  <a:solidFill>
                    <a:prstClr val="black"/>
                  </a:solidFill>
                  <a:ea typeface="+mn-ea"/>
                </a:rPr>
                <a:t>-</a:t>
              </a:r>
            </a:p>
          </p:txBody>
        </p:sp>
      </p:grpSp>
      <p:grpSp>
        <p:nvGrpSpPr>
          <p:cNvPr id="3" name="Group 9"/>
          <p:cNvGrpSpPr>
            <a:grpSpLocks/>
          </p:cNvGrpSpPr>
          <p:nvPr/>
        </p:nvGrpSpPr>
        <p:grpSpPr bwMode="auto">
          <a:xfrm>
            <a:off x="2616941" y="4092316"/>
            <a:ext cx="6818312" cy="862013"/>
            <a:chOff x="2564660" y="2856515"/>
            <a:chExt cx="6817435" cy="861626"/>
          </a:xfrm>
        </p:grpSpPr>
        <p:sp>
          <p:nvSpPr>
            <p:cNvPr id="11" name="Curved Right Arrow 10"/>
            <p:cNvSpPr/>
            <p:nvPr/>
          </p:nvSpPr>
          <p:spPr>
            <a:xfrm rot="15470723" flipV="1">
              <a:off x="3204474" y="2216701"/>
              <a:ext cx="836237" cy="2115865"/>
            </a:xfrm>
            <a:prstGeom prst="curvedRightArrow">
              <a:avLst>
                <a:gd name="adj1" fmla="val 25000"/>
                <a:gd name="adj2" fmla="val 50000"/>
                <a:gd name="adj3" fmla="val 25000"/>
              </a:avLst>
            </a:prstGeom>
            <a:solidFill>
              <a:schemeClr val="bg1">
                <a:lumMod val="5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sz="1800">
                <a:solidFill>
                  <a:prstClr val="black"/>
                </a:solidFill>
              </a:endParaRPr>
            </a:p>
          </p:txBody>
        </p:sp>
        <p:cxnSp>
          <p:nvCxnSpPr>
            <p:cNvPr id="12" name="Straight Arrow Connector 11"/>
            <p:cNvCxnSpPr/>
            <p:nvPr/>
          </p:nvCxnSpPr>
          <p:spPr>
            <a:xfrm rot="10800000">
              <a:off x="4715445" y="3357940"/>
              <a:ext cx="1428566" cy="1587"/>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7" name="TextBox 12"/>
            <p:cNvSpPr txBox="1">
              <a:spLocks noChangeArrowheads="1"/>
            </p:cNvSpPr>
            <p:nvPr/>
          </p:nvSpPr>
          <p:spPr bwMode="auto">
            <a:xfrm>
              <a:off x="6215440" y="3072318"/>
              <a:ext cx="3166655" cy="645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dirty="0" smtClean="0">
                  <a:solidFill>
                    <a:prstClr val="black"/>
                  </a:solidFill>
                  <a:ea typeface="+mn-ea"/>
                </a:rPr>
                <a:t>Issues Management Cycle</a:t>
              </a:r>
            </a:p>
            <a:p>
              <a:pPr eaLnBrk="1" hangingPunct="1">
                <a:defRPr/>
              </a:pPr>
              <a:r>
                <a:rPr lang="en-CA" sz="1800" dirty="0" smtClean="0">
                  <a:solidFill>
                    <a:prstClr val="black"/>
                  </a:solidFill>
                  <a:ea typeface="+mn-ea"/>
                </a:rPr>
                <a:t>(Value based)</a:t>
              </a:r>
            </a:p>
          </p:txBody>
        </p:sp>
      </p:grpSp>
      <p:grpSp>
        <p:nvGrpSpPr>
          <p:cNvPr id="4" name="Group 13"/>
          <p:cNvGrpSpPr>
            <a:grpSpLocks/>
          </p:cNvGrpSpPr>
          <p:nvPr/>
        </p:nvGrpSpPr>
        <p:grpSpPr bwMode="auto">
          <a:xfrm>
            <a:off x="1353243" y="4152781"/>
            <a:ext cx="8072437" cy="1649413"/>
            <a:chOff x="1309748" y="2926347"/>
            <a:chExt cx="8072405" cy="1649050"/>
          </a:xfrm>
        </p:grpSpPr>
        <p:sp>
          <p:nvSpPr>
            <p:cNvPr id="15" name="Curved Right Arrow 14"/>
            <p:cNvSpPr/>
            <p:nvPr/>
          </p:nvSpPr>
          <p:spPr>
            <a:xfrm rot="15470723" flipV="1">
              <a:off x="2422719" y="1813376"/>
              <a:ext cx="1279243" cy="3505186"/>
            </a:xfrm>
            <a:prstGeom prst="curvedRightArrow">
              <a:avLst>
                <a:gd name="adj1" fmla="val 25000"/>
                <a:gd name="adj2" fmla="val 50000"/>
                <a:gd name="adj3" fmla="val 25000"/>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sz="1800">
                <a:ln>
                  <a:solidFill>
                    <a:schemeClr val="bg1">
                      <a:lumMod val="50000"/>
                    </a:schemeClr>
                  </a:solidFill>
                </a:ln>
                <a:solidFill>
                  <a:schemeClr val="bg1">
                    <a:lumMod val="50000"/>
                  </a:schemeClr>
                </a:solidFill>
              </a:endParaRPr>
            </a:p>
          </p:txBody>
        </p:sp>
        <p:cxnSp>
          <p:nvCxnSpPr>
            <p:cNvPr id="16" name="Straight Arrow Connector 15"/>
            <p:cNvCxnSpPr/>
            <p:nvPr/>
          </p:nvCxnSpPr>
          <p:spPr>
            <a:xfrm rot="10800000">
              <a:off x="4143424" y="4215113"/>
              <a:ext cx="2000242"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224" name="TextBox 16"/>
            <p:cNvSpPr txBox="1">
              <a:spLocks noChangeArrowheads="1"/>
            </p:cNvSpPr>
            <p:nvPr/>
          </p:nvSpPr>
          <p:spPr bwMode="auto">
            <a:xfrm>
              <a:off x="6215104" y="3929426"/>
              <a:ext cx="3167049" cy="645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CA" sz="1800" smtClean="0">
                  <a:solidFill>
                    <a:prstClr val="black"/>
                  </a:solidFill>
                  <a:ea typeface="+mn-ea"/>
                </a:rPr>
                <a:t>Crisis Management Cycle</a:t>
              </a:r>
            </a:p>
            <a:p>
              <a:pPr eaLnBrk="1" hangingPunct="1">
                <a:defRPr/>
              </a:pPr>
              <a:r>
                <a:rPr lang="en-CA" sz="1800" smtClean="0">
                  <a:solidFill>
                    <a:prstClr val="black"/>
                  </a:solidFill>
                  <a:ea typeface="+mn-ea"/>
                </a:rPr>
                <a:t>(Control based)</a:t>
              </a:r>
            </a:p>
          </p:txBody>
        </p:sp>
      </p:grpSp>
      <p:pic>
        <p:nvPicPr>
          <p:cNvPr id="798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629" y="1666362"/>
            <a:ext cx="2353729" cy="156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1907" name="Rectangle 3"/>
          <p:cNvSpPr>
            <a:spLocks noGrp="1" noChangeArrowheads="1"/>
          </p:cNvSpPr>
          <p:nvPr>
            <p:ph type="body" idx="1"/>
          </p:nvPr>
        </p:nvSpPr>
        <p:spPr>
          <a:xfrm>
            <a:off x="467544" y="1772816"/>
            <a:ext cx="7772400" cy="4114800"/>
          </a:xfrm>
        </p:spPr>
        <p:txBody>
          <a:bodyPr/>
          <a:lstStyle/>
          <a:p>
            <a:pPr>
              <a:lnSpc>
                <a:spcPct val="90000"/>
              </a:lnSpc>
              <a:buSzPct val="140000"/>
            </a:pPr>
            <a:r>
              <a:rPr lang="en-US" sz="2400" dirty="0" smtClean="0"/>
              <a:t>Outside-in orientation</a:t>
            </a:r>
            <a:endParaRPr lang="en-US" sz="1600" dirty="0" smtClean="0"/>
          </a:p>
          <a:p>
            <a:pPr lvl="1">
              <a:lnSpc>
                <a:spcPct val="90000"/>
              </a:lnSpc>
              <a:buSzPct val="140000"/>
            </a:pPr>
            <a:r>
              <a:rPr lang="en-US" sz="2000" dirty="0" smtClean="0"/>
              <a:t>Gap between expectations and actions</a:t>
            </a:r>
          </a:p>
          <a:p>
            <a:pPr lvl="1">
              <a:lnSpc>
                <a:spcPct val="90000"/>
              </a:lnSpc>
              <a:buSzPct val="140000"/>
            </a:pPr>
            <a:r>
              <a:rPr lang="en-US" sz="2000" dirty="0" smtClean="0"/>
              <a:t>Probability of negative consequence</a:t>
            </a:r>
          </a:p>
          <a:p>
            <a:pPr lvl="1">
              <a:lnSpc>
                <a:spcPct val="90000"/>
              </a:lnSpc>
              <a:buSzPct val="140000"/>
            </a:pPr>
            <a:endParaRPr lang="en-US" sz="2000" dirty="0"/>
          </a:p>
          <a:p>
            <a:pPr lvl="1">
              <a:lnSpc>
                <a:spcPct val="90000"/>
              </a:lnSpc>
              <a:buSzPct val="140000"/>
            </a:pPr>
            <a:endParaRPr lang="en-US" sz="2000" dirty="0" smtClean="0"/>
          </a:p>
          <a:p>
            <a:pPr>
              <a:lnSpc>
                <a:spcPct val="90000"/>
              </a:lnSpc>
              <a:buSzPct val="140000"/>
            </a:pPr>
            <a:r>
              <a:rPr lang="en-US" sz="2400" dirty="0" smtClean="0"/>
              <a:t>Inside-out orientation</a:t>
            </a:r>
            <a:endParaRPr lang="en-US" sz="1600" dirty="0" smtClean="0"/>
          </a:p>
          <a:p>
            <a:pPr lvl="1">
              <a:lnSpc>
                <a:spcPct val="90000"/>
              </a:lnSpc>
              <a:buSzPct val="140000"/>
            </a:pPr>
            <a:r>
              <a:rPr lang="en-US" sz="2000" dirty="0" smtClean="0"/>
              <a:t>“Can’t get prioritized or coordinated”</a:t>
            </a:r>
          </a:p>
          <a:p>
            <a:pPr lvl="1">
              <a:lnSpc>
                <a:spcPct val="90000"/>
              </a:lnSpc>
              <a:buSzPct val="140000"/>
            </a:pPr>
            <a:r>
              <a:rPr lang="en-US" sz="2000" dirty="0" smtClean="0"/>
              <a:t>“Don’t have the resources for solutions”</a:t>
            </a:r>
          </a:p>
          <a:p>
            <a:pPr>
              <a:lnSpc>
                <a:spcPct val="90000"/>
              </a:lnSpc>
              <a:buSzPct val="140000"/>
            </a:pPr>
            <a:endParaRPr lang="en-US" sz="2400" dirty="0" smtClean="0"/>
          </a:p>
          <a:p>
            <a:pPr>
              <a:lnSpc>
                <a:spcPct val="90000"/>
              </a:lnSpc>
              <a:buSzPct val="140000"/>
            </a:pPr>
            <a:r>
              <a:rPr lang="en-US" sz="2400" dirty="0" smtClean="0"/>
              <a:t>How many issues do you have per year?</a:t>
            </a:r>
          </a:p>
          <a:p>
            <a:pPr>
              <a:lnSpc>
                <a:spcPct val="90000"/>
              </a:lnSpc>
            </a:pPr>
            <a:endParaRPr lang="en-US" sz="2000" i="1" dirty="0" smtClean="0">
              <a:solidFill>
                <a:schemeClr val="accent2"/>
              </a:solidFill>
            </a:endParaRPr>
          </a:p>
          <a:p>
            <a:pPr>
              <a:lnSpc>
                <a:spcPct val="90000"/>
              </a:lnSpc>
            </a:pPr>
            <a:endParaRPr lang="en-US" dirty="0" smtClean="0">
              <a:solidFill>
                <a:schemeClr val="accent2"/>
              </a:solidFill>
            </a:endParaRPr>
          </a:p>
        </p:txBody>
      </p:sp>
      <p:sp>
        <p:nvSpPr>
          <p:cNvPr id="44036" name="Text Box 4"/>
          <p:cNvSpPr txBox="1">
            <a:spLocks noChangeArrowheads="1"/>
          </p:cNvSpPr>
          <p:nvPr/>
        </p:nvSpPr>
        <p:spPr bwMode="auto">
          <a:xfrm>
            <a:off x="250824" y="620713"/>
            <a:ext cx="6625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Issue Orientations…</a:t>
            </a:r>
          </a:p>
        </p:txBody>
      </p:sp>
      <p:pic>
        <p:nvPicPr>
          <p:cNvPr id="819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394" y="3356992"/>
            <a:ext cx="1607452" cy="1530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9057" y="1844824"/>
            <a:ext cx="1911720" cy="1172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8713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90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190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90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1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COR_PPT_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51907" name="Rectangle 3"/>
          <p:cNvSpPr>
            <a:spLocks noGrp="1" noChangeArrowheads="1"/>
          </p:cNvSpPr>
          <p:nvPr>
            <p:ph type="body" idx="1"/>
          </p:nvPr>
        </p:nvSpPr>
        <p:spPr>
          <a:xfrm>
            <a:off x="467544" y="1772816"/>
            <a:ext cx="7772400" cy="4114800"/>
          </a:xfrm>
        </p:spPr>
        <p:txBody>
          <a:bodyPr/>
          <a:lstStyle/>
          <a:p>
            <a:pPr>
              <a:lnSpc>
                <a:spcPct val="90000"/>
              </a:lnSpc>
              <a:buSzPct val="140000"/>
            </a:pPr>
            <a:endParaRPr lang="en-US" sz="2400" dirty="0" smtClean="0"/>
          </a:p>
          <a:p>
            <a:pPr>
              <a:lnSpc>
                <a:spcPct val="90000"/>
              </a:lnSpc>
              <a:buSzPct val="140000"/>
            </a:pPr>
            <a:endParaRPr lang="en-US" sz="2400" dirty="0"/>
          </a:p>
          <a:p>
            <a:pPr>
              <a:lnSpc>
                <a:spcPct val="90000"/>
              </a:lnSpc>
              <a:buSzPct val="140000"/>
            </a:pPr>
            <a:endParaRPr lang="en-US" sz="2400" dirty="0" smtClean="0"/>
          </a:p>
          <a:p>
            <a:pPr>
              <a:lnSpc>
                <a:spcPct val="90000"/>
              </a:lnSpc>
              <a:buSzPct val="140000"/>
            </a:pPr>
            <a:endParaRPr lang="en-US" sz="2400" dirty="0"/>
          </a:p>
          <a:p>
            <a:pPr>
              <a:lnSpc>
                <a:spcPct val="90000"/>
              </a:lnSpc>
              <a:buSzPct val="140000"/>
            </a:pPr>
            <a:r>
              <a:rPr lang="en-US" sz="2400" dirty="0" smtClean="0"/>
              <a:t>History</a:t>
            </a:r>
          </a:p>
          <a:p>
            <a:pPr>
              <a:lnSpc>
                <a:spcPct val="90000"/>
              </a:lnSpc>
              <a:buSzPct val="140000"/>
            </a:pPr>
            <a:r>
              <a:rPr lang="en-US" sz="2400" dirty="0" smtClean="0"/>
              <a:t>Legitimacy</a:t>
            </a:r>
          </a:p>
          <a:p>
            <a:pPr>
              <a:lnSpc>
                <a:spcPct val="90000"/>
              </a:lnSpc>
              <a:buSzPct val="140000"/>
            </a:pPr>
            <a:r>
              <a:rPr lang="en-US" sz="2400" dirty="0" smtClean="0"/>
              <a:t>Culpability</a:t>
            </a:r>
          </a:p>
          <a:p>
            <a:pPr>
              <a:lnSpc>
                <a:spcPct val="90000"/>
              </a:lnSpc>
              <a:buSzPct val="140000"/>
            </a:pPr>
            <a:r>
              <a:rPr lang="en-US" sz="2400" dirty="0" smtClean="0"/>
              <a:t>Control</a:t>
            </a:r>
          </a:p>
          <a:p>
            <a:pPr>
              <a:lnSpc>
                <a:spcPct val="90000"/>
              </a:lnSpc>
              <a:buSzPct val="140000"/>
            </a:pPr>
            <a:r>
              <a:rPr lang="en-US" sz="2400" dirty="0" smtClean="0"/>
              <a:t>Timeline</a:t>
            </a:r>
          </a:p>
          <a:p>
            <a:pPr>
              <a:lnSpc>
                <a:spcPct val="90000"/>
              </a:lnSpc>
              <a:buSzPct val="140000"/>
            </a:pPr>
            <a:r>
              <a:rPr lang="en-US" sz="2400" dirty="0" smtClean="0"/>
              <a:t>Impacts…</a:t>
            </a:r>
          </a:p>
          <a:p>
            <a:pPr>
              <a:lnSpc>
                <a:spcPct val="90000"/>
              </a:lnSpc>
            </a:pPr>
            <a:endParaRPr lang="en-US" sz="2000" i="1" dirty="0" smtClean="0">
              <a:solidFill>
                <a:schemeClr val="accent2"/>
              </a:solidFill>
            </a:endParaRPr>
          </a:p>
          <a:p>
            <a:pPr>
              <a:lnSpc>
                <a:spcPct val="90000"/>
              </a:lnSpc>
            </a:pPr>
            <a:endParaRPr lang="en-US" dirty="0" smtClean="0">
              <a:solidFill>
                <a:schemeClr val="accent2"/>
              </a:solidFill>
            </a:endParaRPr>
          </a:p>
        </p:txBody>
      </p:sp>
      <p:sp>
        <p:nvSpPr>
          <p:cNvPr id="44036" name="Text Box 4"/>
          <p:cNvSpPr txBox="1">
            <a:spLocks noChangeArrowheads="1"/>
          </p:cNvSpPr>
          <p:nvPr/>
        </p:nvSpPr>
        <p:spPr bwMode="auto">
          <a:xfrm>
            <a:off x="250824" y="620713"/>
            <a:ext cx="66254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pitchFamily="-16" charset="-128"/>
              </a:defRPr>
            </a:lvl1pPr>
            <a:lvl2pPr marL="742950" indent="-285750">
              <a:defRPr sz="2400">
                <a:solidFill>
                  <a:schemeClr val="tx1"/>
                </a:solidFill>
                <a:latin typeface="Arial" charset="0"/>
                <a:ea typeface="ＭＳ Ｐゴシック" pitchFamily="-16" charset="-128"/>
              </a:defRPr>
            </a:lvl2pPr>
            <a:lvl3pPr marL="1143000" indent="-228600">
              <a:defRPr sz="2400">
                <a:solidFill>
                  <a:schemeClr val="tx1"/>
                </a:solidFill>
                <a:latin typeface="Arial" charset="0"/>
                <a:ea typeface="ＭＳ Ｐゴシック" pitchFamily="-16" charset="-128"/>
              </a:defRPr>
            </a:lvl3pPr>
            <a:lvl4pPr marL="1600200" indent="-228600">
              <a:defRPr sz="2400">
                <a:solidFill>
                  <a:schemeClr val="tx1"/>
                </a:solidFill>
                <a:latin typeface="Arial" charset="0"/>
                <a:ea typeface="ＭＳ Ｐゴシック" pitchFamily="-16" charset="-128"/>
              </a:defRPr>
            </a:lvl4pPr>
            <a:lvl5pPr marL="2057400" indent="-228600">
              <a:defRPr sz="2400">
                <a:solidFill>
                  <a:schemeClr val="tx1"/>
                </a:solidFill>
                <a:latin typeface="Arial" charset="0"/>
                <a:ea typeface="ＭＳ Ｐゴシック" pitchFamily="-16"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16"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16"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16"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16" charset="-128"/>
              </a:defRPr>
            </a:lvl9pPr>
          </a:lstStyle>
          <a:p>
            <a:pPr>
              <a:spcBef>
                <a:spcPct val="50000"/>
              </a:spcBef>
              <a:defRPr/>
            </a:pPr>
            <a:r>
              <a:rPr lang="en-US" sz="3600" b="1" dirty="0" smtClean="0">
                <a:solidFill>
                  <a:srgbClr val="CC0000"/>
                </a:solidFill>
                <a:latin typeface="+mn-lt"/>
              </a:rPr>
              <a:t>Issues Chemistry…</a:t>
            </a:r>
          </a:p>
        </p:txBody>
      </p:sp>
      <p:pic>
        <p:nvPicPr>
          <p:cNvPr id="829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3960440" cy="163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643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190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190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1907">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1907">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190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19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RPEN_template2">
  <a:themeElements>
    <a:clrScheme name="CORPEN_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ORPEN_template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6" charset="-128"/>
          </a:defRPr>
        </a:defPPr>
      </a:lstStyle>
    </a:lnDef>
  </a:objectDefaults>
  <a:extraClrSchemeLst>
    <a:extraClrScheme>
      <a:clrScheme name="CORPEN_template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ORPEN_template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ORPEN_template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ORPEN_template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ORPEN_template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ORPEN_template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ORPEN_template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ORPEN_template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ORPEN_template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ORPEN_template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ORPEN_template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ORPEN_template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CORPEN_template2</Template>
  <TotalTime>1987</TotalTime>
  <Words>884</Words>
  <Application>Microsoft Office PowerPoint</Application>
  <PresentationFormat>On-screen Show (4:3)</PresentationFormat>
  <Paragraphs>250</Paragraphs>
  <Slides>27</Slides>
  <Notes>9</Notes>
  <HiddenSlides>0</HiddenSlides>
  <MMClips>0</MMClips>
  <ScaleCrop>false</ScaleCrop>
  <HeadingPairs>
    <vt:vector size="4" baseType="variant">
      <vt:variant>
        <vt:lpstr>Theme</vt:lpstr>
      </vt:variant>
      <vt:variant>
        <vt:i4>7</vt:i4>
      </vt:variant>
      <vt:variant>
        <vt:lpstr>Slide Titles</vt:lpstr>
      </vt:variant>
      <vt:variant>
        <vt:i4>27</vt:i4>
      </vt:variant>
    </vt:vector>
  </HeadingPairs>
  <TitlesOfParts>
    <vt:vector size="34" baseType="lpstr">
      <vt:lpstr>CORPEN_template2</vt:lpstr>
      <vt:lpstr>2_Office Theme</vt:lpstr>
      <vt:lpstr>3_Office Theme</vt:lpstr>
      <vt:lpstr>6_Office Theme</vt:lpstr>
      <vt:lpstr>8_Office Theme</vt:lpstr>
      <vt:lpstr>9_Office Theme</vt:lpstr>
      <vt:lpstr>10_Office Theme</vt:lpstr>
      <vt:lpstr>PowerPoint Presentation</vt:lpstr>
      <vt:lpstr>PowerPoint Presentation</vt:lpstr>
      <vt:lpstr>PowerPoint Presentation</vt:lpstr>
      <vt:lpstr>PowerPoint Presentation</vt:lpstr>
      <vt:lpstr>PowerPoint Presentation</vt:lpstr>
      <vt:lpstr>Issues Framed Through Reputation </vt:lpstr>
      <vt:lpstr>Character: Money in the Bank </vt:lpstr>
      <vt:lpstr>PowerPoint Presentation</vt:lpstr>
      <vt:lpstr>PowerPoint Presentation</vt:lpstr>
      <vt:lpstr>The Public Lens of Legitimacy   </vt:lpstr>
      <vt:lpstr>PowerPoint Presentation</vt:lpstr>
      <vt:lpstr>PowerPoint Presentation</vt:lpstr>
      <vt:lpstr>Knowing Your Issue Audiences  </vt:lpstr>
      <vt:lpstr>The Action Checklist  </vt:lpstr>
      <vt:lpstr>PowerPoint Presentation</vt:lpstr>
      <vt:lpstr>PowerPoint Presentation</vt:lpstr>
      <vt:lpstr>PowerPoint Presentation</vt:lpstr>
      <vt:lpstr>Quick Tips on Messaging…  </vt:lpstr>
      <vt:lpstr>Communications…and Change!  </vt:lpstr>
      <vt:lpstr>Join the Dominant Coalition…  </vt:lpstr>
      <vt:lpstr>PowerPoint Presentation</vt:lpstr>
      <vt:lpstr>PowerPoint Presentation</vt:lpstr>
      <vt:lpstr>PowerPoint Presentation</vt:lpstr>
      <vt:lpstr>PowerPoint Presentation</vt:lpstr>
      <vt:lpstr>Begin Thinking Differently Today!  </vt:lpstr>
      <vt:lpstr>Some Questions for You…  </vt:lpstr>
      <vt:lpstr>Thank You –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Larsen</dc:creator>
  <cp:lastModifiedBy>John Larsen</cp:lastModifiedBy>
  <cp:revision>177</cp:revision>
  <dcterms:created xsi:type="dcterms:W3CDTF">2007-06-14T18:51:12Z</dcterms:created>
  <dcterms:modified xsi:type="dcterms:W3CDTF">2013-02-19T18:52:41Z</dcterms:modified>
</cp:coreProperties>
</file>