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27" r:id="rId5"/>
    <p:sldMasterId id="2147483731" r:id="rId6"/>
  </p:sldMasterIdLst>
  <p:notesMasterIdLst>
    <p:notesMasterId r:id="rId32"/>
  </p:notesMasterIdLst>
  <p:handoutMasterIdLst>
    <p:handoutMasterId r:id="rId33"/>
  </p:handoutMasterIdLst>
  <p:sldIdLst>
    <p:sldId id="750" r:id="rId7"/>
    <p:sldId id="843" r:id="rId8"/>
    <p:sldId id="844" r:id="rId9"/>
    <p:sldId id="845" r:id="rId10"/>
    <p:sldId id="847" r:id="rId11"/>
    <p:sldId id="842" r:id="rId12"/>
    <p:sldId id="810" r:id="rId13"/>
    <p:sldId id="831" r:id="rId14"/>
    <p:sldId id="820" r:id="rId15"/>
    <p:sldId id="821" r:id="rId16"/>
    <p:sldId id="822" r:id="rId17"/>
    <p:sldId id="823" r:id="rId18"/>
    <p:sldId id="824" r:id="rId19"/>
    <p:sldId id="826" r:id="rId20"/>
    <p:sldId id="832" r:id="rId21"/>
    <p:sldId id="833" r:id="rId22"/>
    <p:sldId id="834" r:id="rId23"/>
    <p:sldId id="835" r:id="rId24"/>
    <p:sldId id="836" r:id="rId25"/>
    <p:sldId id="837" r:id="rId26"/>
    <p:sldId id="838" r:id="rId27"/>
    <p:sldId id="839" r:id="rId28"/>
    <p:sldId id="840" r:id="rId29"/>
    <p:sldId id="830" r:id="rId30"/>
    <p:sldId id="846" r:id="rId3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C125D6-15A1-4CA5-B429-228E3347EB6C}">
          <p14:sldIdLst>
            <p14:sldId id="750"/>
            <p14:sldId id="843"/>
            <p14:sldId id="844"/>
            <p14:sldId id="845"/>
            <p14:sldId id="847"/>
            <p14:sldId id="842"/>
            <p14:sldId id="810"/>
            <p14:sldId id="831"/>
            <p14:sldId id="820"/>
            <p14:sldId id="821"/>
            <p14:sldId id="822"/>
            <p14:sldId id="823"/>
            <p14:sldId id="824"/>
            <p14:sldId id="826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40"/>
            <p14:sldId id="830"/>
            <p14:sldId id="84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ornaba &quot;Roy&quot; Chaudary" initials="R" lastIdx="7" clrIdx="0"/>
  <p:cmAuthor id="1" name="Jane Ha-Trapp" initials="" lastIdx="0" clrIdx="1"/>
  <p:cmAuthor id="2" name="Kristi Kozak" initials="" lastIdx="1" clrIdx="2"/>
  <p:cmAuthor id="3" name="Wright, Walt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F38"/>
    <a:srgbClr val="1E2C54"/>
    <a:srgbClr val="4A0F4B"/>
    <a:srgbClr val="EEA71A"/>
    <a:srgbClr val="1D5C9B"/>
    <a:srgbClr val="027CC7"/>
    <a:srgbClr val="17375E"/>
    <a:srgbClr val="8EB4E3"/>
    <a:srgbClr val="F79646"/>
    <a:srgbClr val="FFD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3" autoAdjust="0"/>
    <p:restoredTop sz="99882" autoAdjust="0"/>
  </p:normalViewPr>
  <p:slideViewPr>
    <p:cSldViewPr snapToGrid="0">
      <p:cViewPr>
        <p:scale>
          <a:sx n="81" d="100"/>
          <a:sy n="81" d="100"/>
        </p:scale>
        <p:origin x="-1068" y="-36"/>
      </p:cViewPr>
      <p:guideLst>
        <p:guide orient="horz" pos="4085"/>
        <p:guide orient="horz" pos="695"/>
        <p:guide pos="2875"/>
        <p:guide pos="5712"/>
        <p:guide pos="17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12"/>
    </p:cViewPr>
  </p:sorterViewPr>
  <p:notesViewPr>
    <p:cSldViewPr snapToGrid="0" showGuides="1">
      <p:cViewPr varScale="1">
        <p:scale>
          <a:sx n="78" d="100"/>
          <a:sy n="78" d="100"/>
        </p:scale>
        <p:origin x="-2424" y="-120"/>
      </p:cViewPr>
      <p:guideLst>
        <p:guide orient="horz" pos="2952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0833847032048999E-2"/>
          <c:w val="0.92546784818271599"/>
          <c:h val="0.91227688899632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Believe Completely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God</c:v>
                </c:pt>
                <c:pt idx="1">
                  <c:v>Angels</c:v>
                </c:pt>
                <c:pt idx="2">
                  <c:v>Heaven</c:v>
                </c:pt>
                <c:pt idx="3">
                  <c:v>UFOs do exist</c:v>
                </c:pt>
                <c:pt idx="4">
                  <c:v>Ghosts</c:v>
                </c:pt>
                <c:pt idx="5">
                  <c:v>Cure for Cancer has been found but is being withheld</c:v>
                </c:pt>
                <c:pt idx="6">
                  <c:v>Satan</c:v>
                </c:pt>
                <c:pt idx="7">
                  <c:v>John F. Kennedy assassination</c:v>
                </c:pt>
                <c:pt idx="8">
                  <c:v>Death of Princess Diana was an assassination</c:v>
                </c:pt>
                <c:pt idx="9">
                  <c:v>Human being has been cloned</c:v>
                </c:pt>
                <c:pt idx="10">
                  <c:v>9/11 US government conspiracy</c:v>
                </c:pt>
                <c:pt idx="11">
                  <c:v>Lottery is rigged</c:v>
                </c:pt>
                <c:pt idx="12">
                  <c:v>Lunar landings were a hoax</c:v>
                </c:pt>
                <c:pt idx="13">
                  <c:v>Dinosaurs never existed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0.36</c:v>
                </c:pt>
                <c:pt idx="1">
                  <c:v>0.28000000000000003</c:v>
                </c:pt>
                <c:pt idx="2">
                  <c:v>0.3</c:v>
                </c:pt>
                <c:pt idx="3">
                  <c:v>0.19359999999999999</c:v>
                </c:pt>
                <c:pt idx="4">
                  <c:v>0.16</c:v>
                </c:pt>
                <c:pt idx="5">
                  <c:v>0.156</c:v>
                </c:pt>
                <c:pt idx="6">
                  <c:v>0.21</c:v>
                </c:pt>
                <c:pt idx="7">
                  <c:v>0.104</c:v>
                </c:pt>
                <c:pt idx="8">
                  <c:v>9.9599999999999994E-2</c:v>
                </c:pt>
                <c:pt idx="9">
                  <c:v>7.9600000000000004E-2</c:v>
                </c:pt>
                <c:pt idx="10">
                  <c:v>8.4099999999999994E-2</c:v>
                </c:pt>
                <c:pt idx="11">
                  <c:v>5.7500000000000002E-2</c:v>
                </c:pt>
                <c:pt idx="12">
                  <c:v>5.5300000000000002E-2</c:v>
                </c:pt>
                <c:pt idx="13">
                  <c:v>2.8799999999999999E-2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Believe Somewhat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God</c:v>
                </c:pt>
                <c:pt idx="1">
                  <c:v>Angels</c:v>
                </c:pt>
                <c:pt idx="2">
                  <c:v>Heaven</c:v>
                </c:pt>
                <c:pt idx="3">
                  <c:v>UFOs do exist</c:v>
                </c:pt>
                <c:pt idx="4">
                  <c:v>Ghosts</c:v>
                </c:pt>
                <c:pt idx="5">
                  <c:v>Cure for Cancer has been found but is being withheld</c:v>
                </c:pt>
                <c:pt idx="6">
                  <c:v>Satan</c:v>
                </c:pt>
                <c:pt idx="7">
                  <c:v>John F. Kennedy assassination</c:v>
                </c:pt>
                <c:pt idx="8">
                  <c:v>Death of Princess Diana was an assassination</c:v>
                </c:pt>
                <c:pt idx="9">
                  <c:v>Human being has been cloned</c:v>
                </c:pt>
                <c:pt idx="10">
                  <c:v>9/11 US government conspiracy</c:v>
                </c:pt>
                <c:pt idx="11">
                  <c:v>Lottery is rigged</c:v>
                </c:pt>
                <c:pt idx="12">
                  <c:v>Lunar landings were a hoax</c:v>
                </c:pt>
                <c:pt idx="13">
                  <c:v>Dinosaurs never existed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0.22</c:v>
                </c:pt>
                <c:pt idx="1">
                  <c:v>0.25</c:v>
                </c:pt>
                <c:pt idx="2">
                  <c:v>0.22</c:v>
                </c:pt>
                <c:pt idx="3">
                  <c:v>0.32300000000000001</c:v>
                </c:pt>
                <c:pt idx="4">
                  <c:v>0.32</c:v>
                </c:pt>
                <c:pt idx="5">
                  <c:v>0.22459999999999999</c:v>
                </c:pt>
                <c:pt idx="6">
                  <c:v>0.16</c:v>
                </c:pt>
                <c:pt idx="7">
                  <c:v>0.24</c:v>
                </c:pt>
                <c:pt idx="8">
                  <c:v>0.18809999999999999</c:v>
                </c:pt>
                <c:pt idx="9">
                  <c:v>0.2135</c:v>
                </c:pt>
                <c:pt idx="10">
                  <c:v>0.1704</c:v>
                </c:pt>
                <c:pt idx="11">
                  <c:v>0.1449</c:v>
                </c:pt>
                <c:pt idx="12">
                  <c:v>4.87E-2</c:v>
                </c:pt>
                <c:pt idx="13">
                  <c:v>1.44E-2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 2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God</c:v>
                </c:pt>
                <c:pt idx="1">
                  <c:v>Angels</c:v>
                </c:pt>
                <c:pt idx="2">
                  <c:v>Heaven</c:v>
                </c:pt>
                <c:pt idx="3">
                  <c:v>UFOs do exist</c:v>
                </c:pt>
                <c:pt idx="4">
                  <c:v>Ghosts</c:v>
                </c:pt>
                <c:pt idx="5">
                  <c:v>Cure for Cancer has been found but is being withheld</c:v>
                </c:pt>
                <c:pt idx="6">
                  <c:v>Satan</c:v>
                </c:pt>
                <c:pt idx="7">
                  <c:v>John F. Kennedy assassination</c:v>
                </c:pt>
                <c:pt idx="8">
                  <c:v>Death of Princess Diana was an assassination</c:v>
                </c:pt>
                <c:pt idx="9">
                  <c:v>Human being has been cloned</c:v>
                </c:pt>
                <c:pt idx="10">
                  <c:v>9/11 US government conspiracy</c:v>
                </c:pt>
                <c:pt idx="11">
                  <c:v>Lottery is rigged</c:v>
                </c:pt>
                <c:pt idx="12">
                  <c:v>Lunar landings were a hoax</c:v>
                </c:pt>
                <c:pt idx="13">
                  <c:v>Dinosaurs never existed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0.57999999999999996</c:v>
                </c:pt>
                <c:pt idx="1">
                  <c:v>0.53</c:v>
                </c:pt>
                <c:pt idx="2">
                  <c:v>0.52</c:v>
                </c:pt>
                <c:pt idx="3">
                  <c:v>0.51659999999999995</c:v>
                </c:pt>
                <c:pt idx="4">
                  <c:v>0.48</c:v>
                </c:pt>
                <c:pt idx="5">
                  <c:v>0.38059999999999999</c:v>
                </c:pt>
                <c:pt idx="6">
                  <c:v>0.37</c:v>
                </c:pt>
                <c:pt idx="7">
                  <c:v>0.34399999999999997</c:v>
                </c:pt>
                <c:pt idx="8">
                  <c:v>0.28770000000000001</c:v>
                </c:pt>
                <c:pt idx="9">
                  <c:v>0.29310000000000003</c:v>
                </c:pt>
                <c:pt idx="10">
                  <c:v>0.2545</c:v>
                </c:pt>
                <c:pt idx="11">
                  <c:v>0.2024</c:v>
                </c:pt>
                <c:pt idx="12">
                  <c:v>0.104</c:v>
                </c:pt>
                <c:pt idx="13">
                  <c:v>4.3200000000000002E-2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057984"/>
        <c:axId val="32072064"/>
      </c:barChart>
      <c:catAx>
        <c:axId val="320579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2072064"/>
        <c:crosses val="autoZero"/>
        <c:auto val="1"/>
        <c:lblAlgn val="ctr"/>
        <c:lblOffset val="100"/>
        <c:noMultiLvlLbl val="0"/>
      </c:catAx>
      <c:valAx>
        <c:axId val="32072064"/>
        <c:scaling>
          <c:orientation val="minMax"/>
          <c:max val="1.02"/>
          <c:min val="0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3205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2162507682495902E-2"/>
          <c:w val="0.95140469349052503"/>
          <c:h val="0.96228283601915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737373"/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The Canadian Bar Association (CBA)</c:v>
                </c:pt>
                <c:pt idx="1">
                  <c:v>Certified Management Accountants of British Columbia (CMA)</c:v>
                </c:pt>
                <c:pt idx="2">
                  <c:v>Entrepreneurs’ Organization (EO)</c:v>
                </c:pt>
                <c:pt idx="3">
                  <c:v>International Association of Business Communicators (IABC)</c:v>
                </c:pt>
                <c:pt idx="4">
                  <c:v>Sales &amp; Marketing Executives (SME)</c:v>
                </c:pt>
                <c:pt idx="5">
                  <c:v>Board of Change</c:v>
                </c:pt>
                <c:pt idx="6">
                  <c:v>Young Presidents’ Organization (YPO)</c:v>
                </c:pt>
                <c:pt idx="7">
                  <c:v>None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7655040"/>
        <c:axId val="97677312"/>
      </c:barChart>
      <c:catAx>
        <c:axId val="97655040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97677312"/>
        <c:crosses val="autoZero"/>
        <c:auto val="1"/>
        <c:lblAlgn val="ctr"/>
        <c:lblOffset val="100"/>
        <c:noMultiLvlLbl val="0"/>
      </c:catAx>
      <c:valAx>
        <c:axId val="97677312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976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8289245220340949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familiar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7"/>
              <c:delete val="1"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CGA – Certified General Accountant</c:v>
                </c:pt>
                <c:pt idx="2">
                  <c:v>CPA – Charted Professional Accountant</c:v>
                </c:pt>
                <c:pt idx="3">
                  <c:v>LL.B. – Bachelor of Laws degree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0.44</c:v>
                </c:pt>
                <c:pt idx="1">
                  <c:v>0.4</c:v>
                </c:pt>
                <c:pt idx="2">
                  <c:v>0.32</c:v>
                </c:pt>
                <c:pt idx="3">
                  <c:v>0.38</c:v>
                </c:pt>
                <c:pt idx="4">
                  <c:v>0.27</c:v>
                </c:pt>
                <c:pt idx="5">
                  <c:v>0.05</c:v>
                </c:pt>
                <c:pt idx="6">
                  <c:v>0.04</c:v>
                </c:pt>
                <c:pt idx="7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familiar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CGA – Certified General Accountant</c:v>
                </c:pt>
                <c:pt idx="2">
                  <c:v>CPA – Charted Professional Accountant</c:v>
                </c:pt>
                <c:pt idx="3">
                  <c:v>LL.B. – Bachelor of Laws degree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0.41</c:v>
                </c:pt>
                <c:pt idx="1">
                  <c:v>0.43</c:v>
                </c:pt>
                <c:pt idx="2">
                  <c:v>0.47</c:v>
                </c:pt>
                <c:pt idx="3">
                  <c:v>0.33</c:v>
                </c:pt>
                <c:pt idx="4">
                  <c:v>0.33</c:v>
                </c:pt>
                <c:pt idx="5">
                  <c:v>0.05</c:v>
                </c:pt>
                <c:pt idx="6">
                  <c:v>0.03</c:v>
                </c:pt>
                <c:pt idx="7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CGA – Certified General Accountant</c:v>
                </c:pt>
                <c:pt idx="2">
                  <c:v>CPA – Charted Professional Accountant</c:v>
                </c:pt>
                <c:pt idx="3">
                  <c:v>LL.B. – Bachelor of Laws degree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0.85</c:v>
                </c:pt>
                <c:pt idx="1">
                  <c:v>0.83</c:v>
                </c:pt>
                <c:pt idx="2">
                  <c:v>0.79</c:v>
                </c:pt>
                <c:pt idx="3">
                  <c:v>0.71</c:v>
                </c:pt>
                <c:pt idx="4">
                  <c:v>0.6</c:v>
                </c:pt>
                <c:pt idx="5">
                  <c:v>0.1</c:v>
                </c:pt>
                <c:pt idx="6">
                  <c:v>7.0000000000000007E-2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530240"/>
        <c:axId val="99531776"/>
      </c:barChart>
      <c:catAx>
        <c:axId val="99530240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99531776"/>
        <c:crosses val="autoZero"/>
        <c:auto val="1"/>
        <c:lblAlgn val="ctr"/>
        <c:lblOffset val="100"/>
        <c:noMultiLvlLbl val="0"/>
      </c:catAx>
      <c:valAx>
        <c:axId val="9953177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9953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51417147306999"/>
          <c:y val="2.8291508500439998E-2"/>
          <c:w val="0.8289245220340949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familiar</c:v>
                </c:pt>
              </c:strCache>
            </c:strRef>
          </c:tx>
          <c:spPr>
            <a:solidFill>
              <a:srgbClr val="737373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7"/>
              <c:delete val="1"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CGA – Certified General Accountant</c:v>
                </c:pt>
                <c:pt idx="2">
                  <c:v>CPA – Charted Professional Accountant</c:v>
                </c:pt>
                <c:pt idx="3">
                  <c:v>LL.B. – Bachelor of Laws degree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0.05</c:v>
                </c:pt>
                <c:pt idx="1">
                  <c:v>0.04</c:v>
                </c:pt>
                <c:pt idx="2">
                  <c:v>0.06</c:v>
                </c:pt>
                <c:pt idx="3">
                  <c:v>0.09</c:v>
                </c:pt>
                <c:pt idx="4">
                  <c:v>0.15</c:v>
                </c:pt>
                <c:pt idx="5">
                  <c:v>0.28000000000000003</c:v>
                </c:pt>
                <c:pt idx="6">
                  <c:v>0.27</c:v>
                </c:pt>
                <c:pt idx="7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Famliar</c:v>
                </c:pt>
              </c:strCache>
            </c:strRef>
          </c:tx>
          <c:spPr>
            <a:solidFill>
              <a:srgbClr val="737373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CGA – Certified General Accountant</c:v>
                </c:pt>
                <c:pt idx="2">
                  <c:v>CPA – Charted Professional Accountant</c:v>
                </c:pt>
                <c:pt idx="3">
                  <c:v>LL.B. – Bachelor of Laws degree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</c:v>
                </c:pt>
                <c:pt idx="1">
                  <c:v>0.12</c:v>
                </c:pt>
                <c:pt idx="2">
                  <c:v>0.13</c:v>
                </c:pt>
                <c:pt idx="3">
                  <c:v>0.15</c:v>
                </c:pt>
                <c:pt idx="4">
                  <c:v>0.15</c:v>
                </c:pt>
                <c:pt idx="5">
                  <c:v>0.22</c:v>
                </c:pt>
                <c:pt idx="6">
                  <c:v>0.18</c:v>
                </c:pt>
                <c:pt idx="7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CGA – Certified General Accountant</c:v>
                </c:pt>
                <c:pt idx="2">
                  <c:v>CPA – Charted Professional Accountant</c:v>
                </c:pt>
                <c:pt idx="3">
                  <c:v>LL.B. – Bachelor of Laws degree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0.15</c:v>
                </c:pt>
                <c:pt idx="1">
                  <c:v>0.16</c:v>
                </c:pt>
                <c:pt idx="2">
                  <c:v>0.19</c:v>
                </c:pt>
                <c:pt idx="3">
                  <c:v>0.24</c:v>
                </c:pt>
                <c:pt idx="4">
                  <c:v>0.3</c:v>
                </c:pt>
                <c:pt idx="5">
                  <c:v>0.5</c:v>
                </c:pt>
                <c:pt idx="6">
                  <c:v>0.45</c:v>
                </c:pt>
                <c:pt idx="7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697408"/>
        <c:axId val="99698944"/>
      </c:barChart>
      <c:catAx>
        <c:axId val="99697408"/>
        <c:scaling>
          <c:orientation val="maxMin"/>
        </c:scaling>
        <c:delete val="1"/>
        <c:axPos val="r"/>
        <c:numFmt formatCode="#,##0" sourceLinked="1"/>
        <c:majorTickMark val="out"/>
        <c:minorTickMark val="none"/>
        <c:tickLblPos val="none"/>
        <c:crossAx val="99698944"/>
        <c:crosses val="autoZero"/>
        <c:auto val="1"/>
        <c:lblAlgn val="ctr"/>
        <c:lblOffset val="100"/>
        <c:noMultiLvlLbl val="0"/>
      </c:catAx>
      <c:valAx>
        <c:axId val="99698944"/>
        <c:scaling>
          <c:orientation val="maxMin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9969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9419187968631490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10-Valuable</c:v>
                </c:pt>
              </c:strCache>
            </c:strRef>
          </c:tx>
          <c:spPr>
            <a:solidFill>
              <a:srgbClr val="027CC7">
                <a:lumMod val="5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LL.B. – Bachelor of Laws degree</c:v>
                </c:pt>
                <c:pt idx="2">
                  <c:v>CGA – Certified General Accountant</c:v>
                </c:pt>
                <c:pt idx="3">
                  <c:v>CPA – Charted Professional Accountant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0.36</c:v>
                </c:pt>
                <c:pt idx="1">
                  <c:v>0.39</c:v>
                </c:pt>
                <c:pt idx="2">
                  <c:v>0.31</c:v>
                </c:pt>
                <c:pt idx="3">
                  <c:v>0.31</c:v>
                </c:pt>
                <c:pt idx="4">
                  <c:v>0.24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LL.B. – Bachelor of Laws degree</c:v>
                </c:pt>
                <c:pt idx="2">
                  <c:v>CGA – Certified General Accountant</c:v>
                </c:pt>
                <c:pt idx="3">
                  <c:v>CPA – Charted Professional Accountant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0.22</c:v>
                </c:pt>
                <c:pt idx="1">
                  <c:v>0.18</c:v>
                </c:pt>
                <c:pt idx="2">
                  <c:v>0.2</c:v>
                </c:pt>
                <c:pt idx="3">
                  <c:v>0.21</c:v>
                </c:pt>
                <c:pt idx="4">
                  <c:v>0.23</c:v>
                </c:pt>
                <c:pt idx="5">
                  <c:v>0.04</c:v>
                </c:pt>
                <c:pt idx="6">
                  <c:v>7.0000000000000007E-2</c:v>
                </c:pt>
                <c:pt idx="7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LL.B. – Bachelor of Laws degree</c:v>
                </c:pt>
                <c:pt idx="2">
                  <c:v>CGA – Certified General Accountant</c:v>
                </c:pt>
                <c:pt idx="3">
                  <c:v>CPA – Charted Professional Accountant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0.16</c:v>
                </c:pt>
                <c:pt idx="1">
                  <c:v>0.16</c:v>
                </c:pt>
                <c:pt idx="2">
                  <c:v>0.22</c:v>
                </c:pt>
                <c:pt idx="3">
                  <c:v>0.19</c:v>
                </c:pt>
                <c:pt idx="4">
                  <c:v>0.19</c:v>
                </c:pt>
                <c:pt idx="5">
                  <c:v>0.11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T3B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 – Charted Accountant</c:v>
                </c:pt>
                <c:pt idx="1">
                  <c:v>LL.B. – Bachelor of Laws degree</c:v>
                </c:pt>
                <c:pt idx="2">
                  <c:v>CGA – Certified General Accountant</c:v>
                </c:pt>
                <c:pt idx="3">
                  <c:v>CPA – Charted Professional Accountant</c:v>
                </c:pt>
                <c:pt idx="4">
                  <c:v>CMA – Certified Management Accountant</c:v>
                </c:pt>
                <c:pt idx="5">
                  <c:v>APR – Accredited in Public Relations</c:v>
                </c:pt>
                <c:pt idx="6">
                  <c:v>ABC – Accredited Business Communicator</c:v>
                </c:pt>
                <c:pt idx="7">
                  <c:v>Professional Certified Marketer TM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0.74</c:v>
                </c:pt>
                <c:pt idx="1">
                  <c:v>0.73</c:v>
                </c:pt>
                <c:pt idx="2">
                  <c:v>0.73</c:v>
                </c:pt>
                <c:pt idx="3">
                  <c:v>0.71</c:v>
                </c:pt>
                <c:pt idx="4">
                  <c:v>0.66</c:v>
                </c:pt>
                <c:pt idx="5">
                  <c:v>0.21</c:v>
                </c:pt>
                <c:pt idx="6">
                  <c:v>0.19</c:v>
                </c:pt>
                <c:pt idx="7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975552"/>
        <c:axId val="99977088"/>
      </c:barChart>
      <c:catAx>
        <c:axId val="99975552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99977088"/>
        <c:crosses val="autoZero"/>
        <c:auto val="1"/>
        <c:lblAlgn val="ctr"/>
        <c:lblOffset val="100"/>
        <c:noMultiLvlLbl val="0"/>
      </c:catAx>
      <c:valAx>
        <c:axId val="99977088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9997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663105330897202E-2"/>
          <c:w val="0.94191879686314905"/>
          <c:h val="0.9304594928907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0000"/>
              </a:solidFill>
            </c:spPr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Very valuable</c:v>
                </c:pt>
                <c:pt idx="1">
                  <c:v>Somewhat valuable</c:v>
                </c:pt>
                <c:pt idx="2">
                  <c:v>Not very valuable</c:v>
                </c:pt>
                <c:pt idx="3">
                  <c:v>Not at al valuable</c:v>
                </c:pt>
                <c:pt idx="4">
                  <c:v>Not applicable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0.19</c:v>
                </c:pt>
                <c:pt idx="1">
                  <c:v>0.34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0113408"/>
        <c:axId val="100401920"/>
      </c:barChart>
      <c:catAx>
        <c:axId val="100113408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100401920"/>
        <c:crosses val="autoZero"/>
        <c:auto val="1"/>
        <c:lblAlgn val="ctr"/>
        <c:lblOffset val="100"/>
        <c:noMultiLvlLbl val="0"/>
      </c:catAx>
      <c:valAx>
        <c:axId val="100401920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0011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663105330897202E-2"/>
          <c:w val="0.94191879686314905"/>
          <c:h val="0.9304594928907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0000"/>
              </a:solidFill>
            </c:spPr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Very important</c:v>
                </c:pt>
                <c:pt idx="1">
                  <c:v>Somewhat important</c:v>
                </c:pt>
                <c:pt idx="2">
                  <c:v>Not very important</c:v>
                </c:pt>
                <c:pt idx="3">
                  <c:v>Not at all important</c:v>
                </c:pt>
                <c:pt idx="4">
                  <c:v>Not applicable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</c:v>
                </c:pt>
                <c:pt idx="2">
                  <c:v>0.19</c:v>
                </c:pt>
                <c:pt idx="3">
                  <c:v>0.12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2188544"/>
        <c:axId val="102190080"/>
      </c:barChart>
      <c:catAx>
        <c:axId val="102188544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102190080"/>
        <c:crosses val="autoZero"/>
        <c:auto val="1"/>
        <c:lblAlgn val="ctr"/>
        <c:lblOffset val="100"/>
        <c:noMultiLvlLbl val="0"/>
      </c:catAx>
      <c:valAx>
        <c:axId val="102190080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0218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82892452203409495"/>
          <c:h val="0.933615835257331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valuable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Hiring a contractor to work for your organization </c:v>
                </c:pt>
                <c:pt idx="1">
                  <c:v>Hiring a firm to work as a subcontractor</c:v>
                </c:pt>
                <c:pt idx="2">
                  <c:v>Hiring someone for your organization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0.11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valuable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Sheet1!$A$2:$A$4</c:f>
              <c:strCache>
                <c:ptCount val="3"/>
                <c:pt idx="0">
                  <c:v>Hiring a contractor to work for your organization </c:v>
                </c:pt>
                <c:pt idx="1">
                  <c:v>Hiring a firm to work as a subcontractor</c:v>
                </c:pt>
                <c:pt idx="2">
                  <c:v>Hiring someone for your organization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0.31</c:v>
                </c:pt>
                <c:pt idx="2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Hiring a contractor to work for your organization </c:v>
                </c:pt>
                <c:pt idx="1">
                  <c:v>Hiring a firm to work as a subcontractor</c:v>
                </c:pt>
                <c:pt idx="2">
                  <c:v>Hiring someone for your organization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0.43</c:v>
                </c:pt>
                <c:pt idx="1">
                  <c:v>0.42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425792"/>
        <c:axId val="107427328"/>
      </c:barChart>
      <c:catAx>
        <c:axId val="107425792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107427328"/>
        <c:crosses val="autoZero"/>
        <c:auto val="1"/>
        <c:lblAlgn val="ctr"/>
        <c:lblOffset val="100"/>
        <c:noMultiLvlLbl val="0"/>
      </c:catAx>
      <c:valAx>
        <c:axId val="107427328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0742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51417147306999"/>
          <c:y val="2.82915697093097E-2"/>
          <c:w val="0.82892452203409495"/>
          <c:h val="0.933615835257331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valuable</c:v>
                </c:pt>
              </c:strCache>
            </c:strRef>
          </c:tx>
          <c:spPr>
            <a:solidFill>
              <a:srgbClr val="737373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Hiring a contractor to work for your organization </c:v>
                </c:pt>
                <c:pt idx="1">
                  <c:v>Hiring a firm to work as a subcontractor</c:v>
                </c:pt>
                <c:pt idx="2">
                  <c:v>Hiring someone for your organization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0.22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valuable</c:v>
                </c:pt>
              </c:strCache>
            </c:strRef>
          </c:tx>
          <c:spPr>
            <a:solidFill>
              <a:srgbClr val="737373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Sheet1!$A$2:$A$4</c:f>
              <c:strCache>
                <c:ptCount val="3"/>
                <c:pt idx="0">
                  <c:v>Hiring a contractor to work for your organization </c:v>
                </c:pt>
                <c:pt idx="1">
                  <c:v>Hiring a firm to work as a subcontractor</c:v>
                </c:pt>
                <c:pt idx="2">
                  <c:v>Hiring someone for your organization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0.16</c:v>
                </c:pt>
                <c:pt idx="1">
                  <c:v>0.18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Hiring a contractor to work for your organization </c:v>
                </c:pt>
                <c:pt idx="1">
                  <c:v>Hiring a firm to work as a subcontractor</c:v>
                </c:pt>
                <c:pt idx="2">
                  <c:v>Hiring someone for your organization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764736"/>
        <c:axId val="108679936"/>
      </c:barChart>
      <c:catAx>
        <c:axId val="107764736"/>
        <c:scaling>
          <c:orientation val="maxMin"/>
        </c:scaling>
        <c:delete val="1"/>
        <c:axPos val="r"/>
        <c:numFmt formatCode="#,##0" sourceLinked="1"/>
        <c:majorTickMark val="out"/>
        <c:minorTickMark val="none"/>
        <c:tickLblPos val="none"/>
        <c:crossAx val="108679936"/>
        <c:crosses val="autoZero"/>
        <c:auto val="1"/>
        <c:lblAlgn val="ctr"/>
        <c:lblOffset val="100"/>
        <c:noMultiLvlLbl val="0"/>
      </c:catAx>
      <c:valAx>
        <c:axId val="108679936"/>
        <c:scaling>
          <c:orientation val="maxMin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0776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7153114670001"/>
          <c:y val="0.128549448922126"/>
          <c:w val="0.67986261036783702"/>
          <c:h val="0.73662103569102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Lbls>
            <c:dLbl>
              <c:idx val="0"/>
              <c:layout>
                <c:manualLayout>
                  <c:x val="0.15605770607375999"/>
                  <c:y val="-0.15341717147428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0102005405137399"/>
                  <c:y val="9.94039697532094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0719664534943398E-2"/>
          <c:w val="0.89504034619639505"/>
          <c:h val="0.925295660385667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</c:v>
                </c:pt>
              </c:strCache>
            </c:strRef>
          </c:tx>
          <c:spPr>
            <a:solidFill>
              <a:srgbClr val="737373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Foolish</c:v>
                </c:pt>
                <c:pt idx="1">
                  <c:v>Unprofessional</c:v>
                </c:pt>
                <c:pt idx="2">
                  <c:v>Dishonest</c:v>
                </c:pt>
                <c:pt idx="3">
                  <c:v>Out of touch</c:v>
                </c:pt>
                <c:pt idx="4">
                  <c:v>Intimidating</c:v>
                </c:pt>
                <c:pt idx="5">
                  <c:v>Inefficient</c:v>
                </c:pt>
                <c:pt idx="6">
                  <c:v>Arrogant </c:v>
                </c:pt>
                <c:pt idx="7">
                  <c:v>Secretive</c:v>
                </c:pt>
                <c:pt idx="8">
                  <c:v>Stagnant</c:v>
                </c:pt>
                <c:pt idx="9">
                  <c:v>Uninspiring</c:v>
                </c:pt>
                <c:pt idx="10">
                  <c:v>Uncaring</c:v>
                </c:pt>
                <c:pt idx="11">
                  <c:v>Exclusive</c:v>
                </c:pt>
                <c:pt idx="12">
                  <c:v>Boring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0.12</c:v>
                </c:pt>
                <c:pt idx="1">
                  <c:v>0.09</c:v>
                </c:pt>
                <c:pt idx="2">
                  <c:v>0.05</c:v>
                </c:pt>
                <c:pt idx="3">
                  <c:v>0.12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0.09</c:v>
                </c:pt>
                <c:pt idx="7">
                  <c:v>0.1</c:v>
                </c:pt>
                <c:pt idx="8">
                  <c:v>0.1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0.1</c:v>
                </c:pt>
                <c:pt idx="12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737373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Sheet1!$A$2:$A$14</c:f>
              <c:strCache>
                <c:ptCount val="13"/>
                <c:pt idx="0">
                  <c:v>Foolish</c:v>
                </c:pt>
                <c:pt idx="1">
                  <c:v>Unprofessional</c:v>
                </c:pt>
                <c:pt idx="2">
                  <c:v>Dishonest</c:v>
                </c:pt>
                <c:pt idx="3">
                  <c:v>Out of touch</c:v>
                </c:pt>
                <c:pt idx="4">
                  <c:v>Intimidating</c:v>
                </c:pt>
                <c:pt idx="5">
                  <c:v>Inefficient</c:v>
                </c:pt>
                <c:pt idx="6">
                  <c:v>Arrogant </c:v>
                </c:pt>
                <c:pt idx="7">
                  <c:v>Secretive</c:v>
                </c:pt>
                <c:pt idx="8">
                  <c:v>Stagnant</c:v>
                </c:pt>
                <c:pt idx="9">
                  <c:v>Uninspiring</c:v>
                </c:pt>
                <c:pt idx="10">
                  <c:v>Uncaring</c:v>
                </c:pt>
                <c:pt idx="11">
                  <c:v>Exclusive</c:v>
                </c:pt>
                <c:pt idx="12">
                  <c:v>Boring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0.26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0.26</c:v>
                </c:pt>
                <c:pt idx="4">
                  <c:v>0.33</c:v>
                </c:pt>
                <c:pt idx="5">
                  <c:v>0.31</c:v>
                </c:pt>
                <c:pt idx="6">
                  <c:v>0.31</c:v>
                </c:pt>
                <c:pt idx="7">
                  <c:v>0.31</c:v>
                </c:pt>
                <c:pt idx="8">
                  <c:v>0.31</c:v>
                </c:pt>
                <c:pt idx="9">
                  <c:v>0.41</c:v>
                </c:pt>
                <c:pt idx="10">
                  <c:v>0.41</c:v>
                </c:pt>
                <c:pt idx="11">
                  <c:v>0.38</c:v>
                </c:pt>
                <c:pt idx="12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Foolish</c:v>
                </c:pt>
                <c:pt idx="1">
                  <c:v>Unprofessional</c:v>
                </c:pt>
                <c:pt idx="2">
                  <c:v>Dishonest</c:v>
                </c:pt>
                <c:pt idx="3">
                  <c:v>Out of touch</c:v>
                </c:pt>
                <c:pt idx="4">
                  <c:v>Intimidating</c:v>
                </c:pt>
                <c:pt idx="5">
                  <c:v>Inefficient</c:v>
                </c:pt>
                <c:pt idx="6">
                  <c:v>Arrogant </c:v>
                </c:pt>
                <c:pt idx="7">
                  <c:v>Secretive</c:v>
                </c:pt>
                <c:pt idx="8">
                  <c:v>Stagnant</c:v>
                </c:pt>
                <c:pt idx="9">
                  <c:v>Uninspiring</c:v>
                </c:pt>
                <c:pt idx="10">
                  <c:v>Uncaring</c:v>
                </c:pt>
                <c:pt idx="11">
                  <c:v>Exclusive</c:v>
                </c:pt>
                <c:pt idx="12">
                  <c:v>Boring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0.38</c:v>
                </c:pt>
                <c:pt idx="1">
                  <c:v>0.31</c:v>
                </c:pt>
                <c:pt idx="2">
                  <c:v>0.34</c:v>
                </c:pt>
                <c:pt idx="3">
                  <c:v>0.38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0.41</c:v>
                </c:pt>
                <c:pt idx="8">
                  <c:v>0.41</c:v>
                </c:pt>
                <c:pt idx="9">
                  <c:v>0.48</c:v>
                </c:pt>
                <c:pt idx="10">
                  <c:v>0.48</c:v>
                </c:pt>
                <c:pt idx="11">
                  <c:v>0.48</c:v>
                </c:pt>
                <c:pt idx="1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4778752"/>
        <c:axId val="128090112"/>
      </c:barChart>
      <c:catAx>
        <c:axId val="124778752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128090112"/>
        <c:crosses val="autoZero"/>
        <c:auto val="1"/>
        <c:lblAlgn val="ctr"/>
        <c:lblOffset val="100"/>
        <c:noMultiLvlLbl val="0"/>
      </c:catAx>
      <c:valAx>
        <c:axId val="128090112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2477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8289245220340949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familiar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The Vancouver Board of Trade</c:v>
                </c:pt>
                <c:pt idx="1">
                  <c:v>Your Local Chamber of Commerce</c:v>
                </c:pt>
                <c:pt idx="2">
                  <c:v>Certified General Accountants of British Columbia (CGA)</c:v>
                </c:pt>
                <c:pt idx="3">
                  <c:v>Chartered Accountants of Canada (CA)</c:v>
                </c:pt>
                <c:pt idx="4">
                  <c:v>Chartered Professional Accountants of Canada (CPA)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Sales &amp; Marketing Executives (SME)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</c:v>
                </c:pt>
                <c:pt idx="1">
                  <c:v>0.32</c:v>
                </c:pt>
                <c:pt idx="2">
                  <c:v>0.24</c:v>
                </c:pt>
                <c:pt idx="3">
                  <c:v>0.22</c:v>
                </c:pt>
                <c:pt idx="4">
                  <c:v>0.2</c:v>
                </c:pt>
                <c:pt idx="5">
                  <c:v>0.16</c:v>
                </c:pt>
                <c:pt idx="6">
                  <c:v>0.16</c:v>
                </c:pt>
                <c:pt idx="7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familiar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The Vancouver Board of Trade</c:v>
                </c:pt>
                <c:pt idx="1">
                  <c:v>Your Local Chamber of Commerce</c:v>
                </c:pt>
                <c:pt idx="2">
                  <c:v>Certified General Accountants of British Columbia (CGA)</c:v>
                </c:pt>
                <c:pt idx="3">
                  <c:v>Chartered Accountants of Canada (CA)</c:v>
                </c:pt>
                <c:pt idx="4">
                  <c:v>Chartered Professional Accountants of Canada (CPA)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Sales &amp; Marketing Executives (SME)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0.36</c:v>
                </c:pt>
                <c:pt idx="1">
                  <c:v>0.36</c:v>
                </c:pt>
                <c:pt idx="2">
                  <c:v>0.44</c:v>
                </c:pt>
                <c:pt idx="3">
                  <c:v>0.42</c:v>
                </c:pt>
                <c:pt idx="4">
                  <c:v>0.42</c:v>
                </c:pt>
                <c:pt idx="5">
                  <c:v>0.44</c:v>
                </c:pt>
                <c:pt idx="6">
                  <c:v>0.35</c:v>
                </c:pt>
                <c:pt idx="7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The Vancouver Board of Trade</c:v>
                </c:pt>
                <c:pt idx="1">
                  <c:v>Your Local Chamber of Commerce</c:v>
                </c:pt>
                <c:pt idx="2">
                  <c:v>Certified General Accountants of British Columbia (CGA)</c:v>
                </c:pt>
                <c:pt idx="3">
                  <c:v>Chartered Accountants of Canada (CA)</c:v>
                </c:pt>
                <c:pt idx="4">
                  <c:v>Chartered Professional Accountants of Canada (CPA)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Sales &amp; Marketing Executives (SME)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0.7</c:v>
                </c:pt>
                <c:pt idx="1">
                  <c:v>0.68</c:v>
                </c:pt>
                <c:pt idx="2">
                  <c:v>0.68</c:v>
                </c:pt>
                <c:pt idx="3">
                  <c:v>0.64</c:v>
                </c:pt>
                <c:pt idx="4">
                  <c:v>0.62</c:v>
                </c:pt>
                <c:pt idx="5">
                  <c:v>0.6</c:v>
                </c:pt>
                <c:pt idx="6">
                  <c:v>0.51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669696"/>
        <c:axId val="32671232"/>
      </c:barChart>
      <c:catAx>
        <c:axId val="32669696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32671232"/>
        <c:crosses val="autoZero"/>
        <c:auto val="1"/>
        <c:lblAlgn val="ctr"/>
        <c:lblOffset val="100"/>
        <c:noMultiLvlLbl val="0"/>
      </c:catAx>
      <c:valAx>
        <c:axId val="32671232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326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05785123967"/>
          <c:y val="4.0719664534943398E-2"/>
          <c:w val="0.89504034619639505"/>
          <c:h val="0.925295660385667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Somewhat familiar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Intelligent</c:v>
                </c:pt>
                <c:pt idx="1">
                  <c:v>Professional</c:v>
                </c:pt>
                <c:pt idx="2">
                  <c:v>Honest</c:v>
                </c:pt>
                <c:pt idx="3">
                  <c:v>In touch</c:v>
                </c:pt>
                <c:pt idx="4">
                  <c:v>Friendly</c:v>
                </c:pt>
                <c:pt idx="5">
                  <c:v>Efficient</c:v>
                </c:pt>
                <c:pt idx="6">
                  <c:v>Open</c:v>
                </c:pt>
                <c:pt idx="7">
                  <c:v>Inspiring</c:v>
                </c:pt>
                <c:pt idx="8">
                  <c:v>Compassionate</c:v>
                </c:pt>
                <c:pt idx="9">
                  <c:v>Inclusive</c:v>
                </c:pt>
                <c:pt idx="10">
                  <c:v>Stagnant</c:v>
                </c:pt>
                <c:pt idx="11">
                  <c:v>Exciting</c:v>
                </c:pt>
                <c:pt idx="12">
                  <c:v>Arrogant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0.17</c:v>
                </c:pt>
                <c:pt idx="1">
                  <c:v>0.24</c:v>
                </c:pt>
                <c:pt idx="2">
                  <c:v>0.21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</c:v>
                </c:pt>
                <c:pt idx="6">
                  <c:v>0.1</c:v>
                </c:pt>
                <c:pt idx="7">
                  <c:v>0.14000000000000001</c:v>
                </c:pt>
                <c:pt idx="8">
                  <c:v>0.1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7.0000000000000007E-2</c:v>
                </c:pt>
                <c:pt idx="12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Sheet1!$A$2:$A$14</c:f>
              <c:strCache>
                <c:ptCount val="13"/>
                <c:pt idx="0">
                  <c:v>Intelligent</c:v>
                </c:pt>
                <c:pt idx="1">
                  <c:v>Professional</c:v>
                </c:pt>
                <c:pt idx="2">
                  <c:v>Honest</c:v>
                </c:pt>
                <c:pt idx="3">
                  <c:v>In touch</c:v>
                </c:pt>
                <c:pt idx="4">
                  <c:v>Friendly</c:v>
                </c:pt>
                <c:pt idx="5">
                  <c:v>Efficient</c:v>
                </c:pt>
                <c:pt idx="6">
                  <c:v>Open</c:v>
                </c:pt>
                <c:pt idx="7">
                  <c:v>Inspiring</c:v>
                </c:pt>
                <c:pt idx="8">
                  <c:v>Compassionate</c:v>
                </c:pt>
                <c:pt idx="9">
                  <c:v>Inclusive</c:v>
                </c:pt>
                <c:pt idx="10">
                  <c:v>Stagnant</c:v>
                </c:pt>
                <c:pt idx="11">
                  <c:v>Exciting</c:v>
                </c:pt>
                <c:pt idx="12">
                  <c:v>Arrogant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0.53</c:v>
                </c:pt>
                <c:pt idx="1">
                  <c:v>0.45</c:v>
                </c:pt>
                <c:pt idx="2">
                  <c:v>0.45</c:v>
                </c:pt>
                <c:pt idx="3">
                  <c:v>0.52</c:v>
                </c:pt>
                <c:pt idx="4">
                  <c:v>0.47</c:v>
                </c:pt>
                <c:pt idx="5">
                  <c:v>0.5</c:v>
                </c:pt>
                <c:pt idx="6">
                  <c:v>0.5</c:v>
                </c:pt>
                <c:pt idx="7">
                  <c:v>0.45</c:v>
                </c:pt>
                <c:pt idx="8">
                  <c:v>0.48</c:v>
                </c:pt>
                <c:pt idx="9">
                  <c:v>0.45</c:v>
                </c:pt>
                <c:pt idx="10">
                  <c:v>0.45</c:v>
                </c:pt>
                <c:pt idx="11">
                  <c:v>0.45</c:v>
                </c:pt>
                <c:pt idx="12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Intelligent</c:v>
                </c:pt>
                <c:pt idx="1">
                  <c:v>Professional</c:v>
                </c:pt>
                <c:pt idx="2">
                  <c:v>Honest</c:v>
                </c:pt>
                <c:pt idx="3">
                  <c:v>In touch</c:v>
                </c:pt>
                <c:pt idx="4">
                  <c:v>Friendly</c:v>
                </c:pt>
                <c:pt idx="5">
                  <c:v>Efficient</c:v>
                </c:pt>
                <c:pt idx="6">
                  <c:v>Open</c:v>
                </c:pt>
                <c:pt idx="7">
                  <c:v>Inspiring</c:v>
                </c:pt>
                <c:pt idx="8">
                  <c:v>Compassionate</c:v>
                </c:pt>
                <c:pt idx="9">
                  <c:v>Inclusive</c:v>
                </c:pt>
                <c:pt idx="10">
                  <c:v>Stagnant</c:v>
                </c:pt>
                <c:pt idx="11">
                  <c:v>Exciting</c:v>
                </c:pt>
                <c:pt idx="12">
                  <c:v>Arrogant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0.7</c:v>
                </c:pt>
                <c:pt idx="1">
                  <c:v>0.69</c:v>
                </c:pt>
                <c:pt idx="2">
                  <c:v>0.66</c:v>
                </c:pt>
                <c:pt idx="3">
                  <c:v>0.62</c:v>
                </c:pt>
                <c:pt idx="4">
                  <c:v>0.61</c:v>
                </c:pt>
                <c:pt idx="5">
                  <c:v>0.6</c:v>
                </c:pt>
                <c:pt idx="6">
                  <c:v>0.6</c:v>
                </c:pt>
                <c:pt idx="7">
                  <c:v>0.59</c:v>
                </c:pt>
                <c:pt idx="8">
                  <c:v>0.57999999999999996</c:v>
                </c:pt>
                <c:pt idx="9">
                  <c:v>0.52</c:v>
                </c:pt>
                <c:pt idx="10">
                  <c:v>0.52</c:v>
                </c:pt>
                <c:pt idx="11">
                  <c:v>0.52</c:v>
                </c:pt>
                <c:pt idx="1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8136704"/>
        <c:axId val="128138240"/>
      </c:barChart>
      <c:catAx>
        <c:axId val="128136704"/>
        <c:scaling>
          <c:orientation val="maxMin"/>
        </c:scaling>
        <c:delete val="1"/>
        <c:axPos val="r"/>
        <c:numFmt formatCode="#,##0" sourceLinked="1"/>
        <c:majorTickMark val="out"/>
        <c:minorTickMark val="none"/>
        <c:tickLblPos val="none"/>
        <c:crossAx val="128138240"/>
        <c:crosses val="autoZero"/>
        <c:auto val="1"/>
        <c:lblAlgn val="ctr"/>
        <c:lblOffset val="100"/>
        <c:noMultiLvlLbl val="0"/>
      </c:catAx>
      <c:valAx>
        <c:axId val="128138240"/>
        <c:scaling>
          <c:orientation val="maxMin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2813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663105330897202E-2"/>
          <c:w val="0.94191879686314905"/>
          <c:h val="0.9304594928907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0000"/>
              </a:solidFill>
            </c:spPr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3"/>
              <c:layout>
                <c:manualLayout>
                  <c:x val="-4.4210191422018501E-3"/>
                  <c:y val="2.722178789614950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Very valuable</c:v>
                </c:pt>
                <c:pt idx="1">
                  <c:v>Somewhat valuable</c:v>
                </c:pt>
                <c:pt idx="2">
                  <c:v>Not very valuable</c:v>
                </c:pt>
                <c:pt idx="3">
                  <c:v>Not at al valuable</c:v>
                </c:pt>
                <c:pt idx="4">
                  <c:v>Not applicable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0.14000000000000001</c:v>
                </c:pt>
                <c:pt idx="2">
                  <c:v>0.2</c:v>
                </c:pt>
                <c:pt idx="3">
                  <c:v>0.38</c:v>
                </c:pt>
                <c:pt idx="4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8382080"/>
        <c:axId val="128383616"/>
      </c:barChart>
      <c:catAx>
        <c:axId val="128382080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128383616"/>
        <c:crosses val="autoZero"/>
        <c:auto val="1"/>
        <c:lblAlgn val="ctr"/>
        <c:lblOffset val="100"/>
        <c:noMultiLvlLbl val="0"/>
      </c:catAx>
      <c:valAx>
        <c:axId val="12838361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2838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663105330897202E-2"/>
          <c:w val="0.94191879686314905"/>
          <c:h val="0.9304594928907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0000"/>
              </a:solidFill>
            </c:spPr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Definitely</c:v>
                </c:pt>
                <c:pt idx="1">
                  <c:v>Probably</c:v>
                </c:pt>
                <c:pt idx="2">
                  <c:v>Probably not</c:v>
                </c:pt>
                <c:pt idx="3">
                  <c:v>Definitely not</c:v>
                </c:pt>
                <c:pt idx="4">
                  <c:v>Not sure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0.37</c:v>
                </c:pt>
                <c:pt idx="2">
                  <c:v>0.27</c:v>
                </c:pt>
                <c:pt idx="3">
                  <c:v>7.0000000000000007E-2</c:v>
                </c:pt>
                <c:pt idx="4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8535936"/>
        <c:axId val="128562304"/>
      </c:barChart>
      <c:catAx>
        <c:axId val="128535936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128562304"/>
        <c:crosses val="autoZero"/>
        <c:auto val="1"/>
        <c:lblAlgn val="ctr"/>
        <c:lblOffset val="100"/>
        <c:noMultiLvlLbl val="0"/>
      </c:catAx>
      <c:valAx>
        <c:axId val="128562304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2853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7153114670001"/>
          <c:y val="0.128549448922126"/>
          <c:w val="0.67986261036783702"/>
          <c:h val="0.73662103569102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Lbls>
            <c:dLbl>
              <c:idx val="0"/>
              <c:layout>
                <c:manualLayout>
                  <c:x val="0.16273000029094201"/>
                  <c:y val="-3.3282885946799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6038294514219401"/>
                  <c:y val="0.1392486335479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49352255787809"/>
                  <c:y val="-8.82893234543908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3815680216109102E-2"/>
                  <c:y val="-0.14520101657044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More likely to hire</c:v>
                </c:pt>
                <c:pt idx="1">
                  <c:v>Just as likely to hire</c:v>
                </c:pt>
                <c:pt idx="2">
                  <c:v>Less likely to hire</c:v>
                </c:pt>
                <c:pt idx="3">
                  <c:v>Not sure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0.48</c:v>
                </c:pt>
                <c:pt idx="2">
                  <c:v>0.04</c:v>
                </c:pt>
                <c:pt idx="3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86633875165312801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10-Excellent</c:v>
                </c:pt>
              </c:strCache>
            </c:strRef>
          </c:tx>
          <c:spPr>
            <a:solidFill>
              <a:srgbClr val="027CC7">
                <a:lumMod val="5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0.46</c:v>
                </c:pt>
                <c:pt idx="1">
                  <c:v>0.32</c:v>
                </c:pt>
                <c:pt idx="2">
                  <c:v>0.18</c:v>
                </c:pt>
                <c:pt idx="3">
                  <c:v>0.18</c:v>
                </c:pt>
                <c:pt idx="4">
                  <c:v>0.16</c:v>
                </c:pt>
                <c:pt idx="5">
                  <c:v>0.17</c:v>
                </c:pt>
                <c:pt idx="6">
                  <c:v>0.18</c:v>
                </c:pt>
                <c:pt idx="7">
                  <c:v>0.16</c:v>
                </c:pt>
                <c:pt idx="8">
                  <c:v>0.16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9"/>
              <c:layout>
                <c:manualLayout>
                  <c:x val="0"/>
                  <c:y val="5.29020896060884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9530455184883101E-3"/>
                  <c:y val="2.64510448030442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9530455184883101E-3"/>
                  <c:y val="5.290208959377119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0.16</c:v>
                </c:pt>
                <c:pt idx="1">
                  <c:v>0.16</c:v>
                </c:pt>
                <c:pt idx="2">
                  <c:v>0.15</c:v>
                </c:pt>
                <c:pt idx="3">
                  <c:v>0.12</c:v>
                </c:pt>
                <c:pt idx="4">
                  <c:v>0.11</c:v>
                </c:pt>
                <c:pt idx="5">
                  <c:v>0.13</c:v>
                </c:pt>
                <c:pt idx="6">
                  <c:v>0.11</c:v>
                </c:pt>
                <c:pt idx="7">
                  <c:v>0.1</c:v>
                </c:pt>
                <c:pt idx="8">
                  <c:v>0.08</c:v>
                </c:pt>
                <c:pt idx="9">
                  <c:v>0.1</c:v>
                </c:pt>
                <c:pt idx="10">
                  <c:v>0.08</c:v>
                </c:pt>
                <c:pt idx="11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Lbls>
            <c:dLbl>
              <c:idx val="9"/>
              <c:layout>
                <c:manualLayout>
                  <c:x val="1.485913655546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812182073953299E-2"/>
                  <c:y val="1.2317227573620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9530455184883101E-3"/>
                  <c:y val="5.290208959377119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0.12</c:v>
                </c:pt>
                <c:pt idx="1">
                  <c:v>0.11</c:v>
                </c:pt>
                <c:pt idx="2">
                  <c:v>0.15</c:v>
                </c:pt>
                <c:pt idx="3">
                  <c:v>0.13</c:v>
                </c:pt>
                <c:pt idx="4">
                  <c:v>0.16</c:v>
                </c:pt>
                <c:pt idx="5">
                  <c:v>0.12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T3B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0.74</c:v>
                </c:pt>
                <c:pt idx="1">
                  <c:v>0.59</c:v>
                </c:pt>
                <c:pt idx="2">
                  <c:v>0.48</c:v>
                </c:pt>
                <c:pt idx="3">
                  <c:v>0.43</c:v>
                </c:pt>
                <c:pt idx="4">
                  <c:v>0.43</c:v>
                </c:pt>
                <c:pt idx="5">
                  <c:v>0.42</c:v>
                </c:pt>
                <c:pt idx="6">
                  <c:v>0.41</c:v>
                </c:pt>
                <c:pt idx="7">
                  <c:v>0.4</c:v>
                </c:pt>
                <c:pt idx="8">
                  <c:v>0.38</c:v>
                </c:pt>
                <c:pt idx="9">
                  <c:v>0.35</c:v>
                </c:pt>
                <c:pt idx="10">
                  <c:v>0.34</c:v>
                </c:pt>
                <c:pt idx="11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461952"/>
        <c:axId val="180463488"/>
      </c:barChart>
      <c:catAx>
        <c:axId val="180461952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180463488"/>
        <c:crosses val="autoZero"/>
        <c:auto val="1"/>
        <c:lblAlgn val="ctr"/>
        <c:lblOffset val="100"/>
        <c:noMultiLvlLbl val="0"/>
      </c:catAx>
      <c:valAx>
        <c:axId val="180463488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8046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779183480696"/>
          <c:y val="2.8291508500439998E-2"/>
          <c:w val="0.86633875165312801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1%</c:v>
                </c:pt>
              </c:strCache>
            </c:strRef>
          </c:tx>
          <c:spPr>
            <a:solidFill>
              <a:srgbClr val="737373">
                <a:lumMod val="5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7.0000000000000007E-2</c:v>
                </c:pt>
                <c:pt idx="1">
                  <c:v>0.17</c:v>
                </c:pt>
                <c:pt idx="2">
                  <c:v>0.12</c:v>
                </c:pt>
                <c:pt idx="3">
                  <c:v>0.16</c:v>
                </c:pt>
                <c:pt idx="4">
                  <c:v>0.22</c:v>
                </c:pt>
                <c:pt idx="5">
                  <c:v>0.15</c:v>
                </c:pt>
                <c:pt idx="6">
                  <c:v>0.18</c:v>
                </c:pt>
                <c:pt idx="7">
                  <c:v>0.24</c:v>
                </c:pt>
                <c:pt idx="8">
                  <c:v>0.16</c:v>
                </c:pt>
                <c:pt idx="9">
                  <c:v>0.17</c:v>
                </c:pt>
                <c:pt idx="10">
                  <c:v>0.2</c:v>
                </c:pt>
                <c:pt idx="11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2-%</c:v>
                </c:pt>
              </c:strCache>
            </c:strRef>
          </c:tx>
          <c:spPr>
            <a:solidFill>
              <a:srgbClr val="737373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4764837588857402E-2"/>
                  <c:y val="2.64510448092027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1.48587465518807E-2"/>
                  <c:y val="2.64510448030442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2.4764447585273401E-2"/>
                  <c:y val="5.290208959377119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0.05</c:v>
                </c:pt>
                <c:pt idx="4">
                  <c:v>0.01</c:v>
                </c:pt>
                <c:pt idx="5">
                  <c:v>0.02</c:v>
                </c:pt>
                <c:pt idx="6">
                  <c:v>0.05</c:v>
                </c:pt>
                <c:pt idx="7">
                  <c:v>0.03</c:v>
                </c:pt>
                <c:pt idx="8">
                  <c:v>0.02</c:v>
                </c:pt>
                <c:pt idx="9">
                  <c:v>0.04</c:v>
                </c:pt>
                <c:pt idx="10">
                  <c:v>0.02</c:v>
                </c:pt>
                <c:pt idx="11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3%</c:v>
                </c:pt>
              </c:strCache>
            </c:strRef>
          </c:tx>
          <c:spPr>
            <a:solidFill>
              <a:srgbClr val="737373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layout>
                <c:manualLayout>
                  <c:x val="-9.9057010333924896E-3"/>
                  <c:y val="2.64510448092027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1.48587465518807E-2"/>
                  <c:y val="2.64510448030442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11"/>
              <c:layout>
                <c:manualLayout>
                  <c:x val="-4.95304551848831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0.02</c:v>
                </c:pt>
                <c:pt idx="1">
                  <c:v>0.02</c:v>
                </c:pt>
                <c:pt idx="2">
                  <c:v>0.06</c:v>
                </c:pt>
                <c:pt idx="3">
                  <c:v>0.04</c:v>
                </c:pt>
                <c:pt idx="4">
                  <c:v>0.02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  <c:pt idx="8">
                  <c:v>0.05</c:v>
                </c:pt>
                <c:pt idx="9">
                  <c:v>0.1</c:v>
                </c:pt>
                <c:pt idx="10">
                  <c:v>0.06</c:v>
                </c:pt>
                <c:pt idx="11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B3B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Website</c:v>
                </c:pt>
                <c:pt idx="1">
                  <c:v>Employee communications</c:v>
                </c:pt>
                <c:pt idx="2">
                  <c:v>Social media</c:v>
                </c:pt>
                <c:pt idx="3">
                  <c:v>Advertising</c:v>
                </c:pt>
                <c:pt idx="4">
                  <c:v>Corporate communications</c:v>
                </c:pt>
                <c:pt idx="5">
                  <c:v>Email marketing</c:v>
                </c:pt>
                <c:pt idx="6">
                  <c:v>Issues management</c:v>
                </c:pt>
                <c:pt idx="7">
                  <c:v>Stakeholder relations</c:v>
                </c:pt>
                <c:pt idx="8">
                  <c:v>Media relations</c:v>
                </c:pt>
                <c:pt idx="9">
                  <c:v>Brochures/printed materials</c:v>
                </c:pt>
                <c:pt idx="10">
                  <c:v>Press releases</c:v>
                </c:pt>
                <c:pt idx="11">
                  <c:v>Hiring communications professionals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0.25</c:v>
                </c:pt>
                <c:pt idx="4">
                  <c:v>0.25</c:v>
                </c:pt>
                <c:pt idx="5">
                  <c:v>0.21</c:v>
                </c:pt>
                <c:pt idx="6">
                  <c:v>0.25</c:v>
                </c:pt>
                <c:pt idx="7">
                  <c:v>0.28999999999999998</c:v>
                </c:pt>
                <c:pt idx="8">
                  <c:v>0.23</c:v>
                </c:pt>
                <c:pt idx="9">
                  <c:v>0.31</c:v>
                </c:pt>
                <c:pt idx="10">
                  <c:v>0.28000000000000003</c:v>
                </c:pt>
                <c:pt idx="1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7578240"/>
        <c:axId val="207579776"/>
      </c:barChart>
      <c:catAx>
        <c:axId val="207578240"/>
        <c:scaling>
          <c:orientation val="maxMin"/>
        </c:scaling>
        <c:delete val="1"/>
        <c:axPos val="r"/>
        <c:numFmt formatCode="#,##0" sourceLinked="1"/>
        <c:majorTickMark val="out"/>
        <c:minorTickMark val="none"/>
        <c:tickLblPos val="none"/>
        <c:crossAx val="207579776"/>
        <c:crosses val="autoZero"/>
        <c:auto val="1"/>
        <c:lblAlgn val="ctr"/>
        <c:lblOffset val="100"/>
        <c:noMultiLvlLbl val="0"/>
      </c:catAx>
      <c:valAx>
        <c:axId val="207579776"/>
        <c:scaling>
          <c:orientation val="maxMin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20757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51417147306999"/>
          <c:y val="2.8291508500439998E-2"/>
          <c:w val="0.8289245220340949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familiar</c:v>
                </c:pt>
              </c:strCache>
            </c:strRef>
          </c:tx>
          <c:spPr>
            <a:solidFill>
              <a:srgbClr val="737373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The Vancouver Board of Trade</c:v>
                </c:pt>
                <c:pt idx="1">
                  <c:v>Your Local Chamber of Commerce</c:v>
                </c:pt>
                <c:pt idx="2">
                  <c:v>Certified General Accountants of British Columbia (CGA)</c:v>
                </c:pt>
                <c:pt idx="3">
                  <c:v>Chartered Accountants of Canada (CA)</c:v>
                </c:pt>
                <c:pt idx="4">
                  <c:v>Chartered Professional Accountants of Canada (CPA)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Sales &amp; Marketing Executives (SME)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0.14000000000000001</c:v>
                </c:pt>
                <c:pt idx="7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Famliar</c:v>
                </c:pt>
              </c:strCache>
            </c:strRef>
          </c:tx>
          <c:spPr>
            <a:solidFill>
              <a:srgbClr val="737373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The Vancouver Board of Trade</c:v>
                </c:pt>
                <c:pt idx="1">
                  <c:v>Your Local Chamber of Commerce</c:v>
                </c:pt>
                <c:pt idx="2">
                  <c:v>Certified General Accountants of British Columbia (CGA)</c:v>
                </c:pt>
                <c:pt idx="3">
                  <c:v>Chartered Accountants of Canada (CA)</c:v>
                </c:pt>
                <c:pt idx="4">
                  <c:v>Chartered Professional Accountants of Canada (CPA)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Sales &amp; Marketing Executives (SME)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  <c:pt idx="4">
                  <c:v>0.22</c:v>
                </c:pt>
                <c:pt idx="5">
                  <c:v>0.26</c:v>
                </c:pt>
                <c:pt idx="6">
                  <c:v>0.24</c:v>
                </c:pt>
                <c:pt idx="7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The Vancouver Board of Trade</c:v>
                </c:pt>
                <c:pt idx="1">
                  <c:v>Your Local Chamber of Commerce</c:v>
                </c:pt>
                <c:pt idx="2">
                  <c:v>Certified General Accountants of British Columbia (CGA)</c:v>
                </c:pt>
                <c:pt idx="3">
                  <c:v>Chartered Accountants of Canada (CA)</c:v>
                </c:pt>
                <c:pt idx="4">
                  <c:v>Chartered Professional Accountants of Canada (CPA)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Sales &amp; Marketing Executives (SME)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0.26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0.3</c:v>
                </c:pt>
                <c:pt idx="4">
                  <c:v>0.3</c:v>
                </c:pt>
                <c:pt idx="5">
                  <c:v>0.34</c:v>
                </c:pt>
                <c:pt idx="6">
                  <c:v>0.38</c:v>
                </c:pt>
                <c:pt idx="7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123328"/>
        <c:axId val="33133312"/>
      </c:barChart>
      <c:catAx>
        <c:axId val="33123328"/>
        <c:scaling>
          <c:orientation val="maxMin"/>
        </c:scaling>
        <c:delete val="1"/>
        <c:axPos val="r"/>
        <c:numFmt formatCode="#,##0" sourceLinked="1"/>
        <c:majorTickMark val="out"/>
        <c:minorTickMark val="none"/>
        <c:tickLblPos val="none"/>
        <c:crossAx val="33133312"/>
        <c:crosses val="autoZero"/>
        <c:auto val="1"/>
        <c:lblAlgn val="ctr"/>
        <c:lblOffset val="100"/>
        <c:noMultiLvlLbl val="0"/>
      </c:catAx>
      <c:valAx>
        <c:axId val="33133312"/>
        <c:scaling>
          <c:orientation val="maxMin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3312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8289245220340949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familiar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BC Chapter of the American Marketing Association (BCAMA)</c:v>
                </c:pt>
                <c:pt idx="1">
                  <c:v>Young Presidents’ Organization (YPO)</c:v>
                </c:pt>
                <c:pt idx="2">
                  <c:v>Canadian Public Relations Society(CPRS)</c:v>
                </c:pt>
                <c:pt idx="3">
                  <c:v>International Association of Business Communicators (IABC)</c:v>
                </c:pt>
                <c:pt idx="4">
                  <c:v>Entrepreneurs’ Organization (EO)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  <c:pt idx="7">
                  <c:v>Board of Change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0.06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familiar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BC Chapter of the American Marketing Association (BCAMA)</c:v>
                </c:pt>
                <c:pt idx="1">
                  <c:v>Young Presidents’ Organization (YPO)</c:v>
                </c:pt>
                <c:pt idx="2">
                  <c:v>Canadian Public Relations Society(CPRS)</c:v>
                </c:pt>
                <c:pt idx="3">
                  <c:v>International Association of Business Communicators (IABC)</c:v>
                </c:pt>
                <c:pt idx="4">
                  <c:v>Entrepreneurs’ Organization (EO)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  <c:pt idx="7">
                  <c:v>Board of Change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0.12</c:v>
                </c:pt>
                <c:pt idx="1">
                  <c:v>0.13</c:v>
                </c:pt>
                <c:pt idx="2">
                  <c:v>0.09</c:v>
                </c:pt>
                <c:pt idx="3">
                  <c:v>0.1</c:v>
                </c:pt>
                <c:pt idx="4">
                  <c:v>0.08</c:v>
                </c:pt>
                <c:pt idx="5">
                  <c:v>0.08</c:v>
                </c:pt>
                <c:pt idx="6">
                  <c:v>0.06</c:v>
                </c:pt>
                <c:pt idx="7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BC Chapter of the American Marketing Association (BCAMA)</c:v>
                </c:pt>
                <c:pt idx="1">
                  <c:v>Young Presidents’ Organization (YPO)</c:v>
                </c:pt>
                <c:pt idx="2">
                  <c:v>Canadian Public Relations Society(CPRS)</c:v>
                </c:pt>
                <c:pt idx="3">
                  <c:v>International Association of Business Communicators (IABC)</c:v>
                </c:pt>
                <c:pt idx="4">
                  <c:v>Entrepreneurs’ Organization (EO)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  <c:pt idx="7">
                  <c:v>Board of Change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0.18</c:v>
                </c:pt>
                <c:pt idx="1">
                  <c:v>0.18</c:v>
                </c:pt>
                <c:pt idx="2">
                  <c:v>0.16</c:v>
                </c:pt>
                <c:pt idx="3">
                  <c:v>0.15</c:v>
                </c:pt>
                <c:pt idx="4">
                  <c:v>0.11</c:v>
                </c:pt>
                <c:pt idx="5">
                  <c:v>0.1</c:v>
                </c:pt>
                <c:pt idx="6">
                  <c:v>0.08</c:v>
                </c:pt>
                <c:pt idx="7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272960"/>
        <c:axId val="33274496"/>
      </c:barChart>
      <c:catAx>
        <c:axId val="33272960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33274496"/>
        <c:crosses val="autoZero"/>
        <c:auto val="1"/>
        <c:lblAlgn val="ctr"/>
        <c:lblOffset val="100"/>
        <c:noMultiLvlLbl val="0"/>
      </c:catAx>
      <c:valAx>
        <c:axId val="3327449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3327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51417147306999"/>
          <c:y val="2.8291508500439998E-2"/>
          <c:w val="0.8289245220340949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familiar</c:v>
                </c:pt>
              </c:strCache>
            </c:strRef>
          </c:tx>
          <c:spPr>
            <a:solidFill>
              <a:srgbClr val="737373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BC Chapter of the American Marketing Association (BCAMA)</c:v>
                </c:pt>
                <c:pt idx="1">
                  <c:v>Young Presidents’ Organization (YPO)</c:v>
                </c:pt>
                <c:pt idx="2">
                  <c:v>Canadian Public Relations Society(CPRS)</c:v>
                </c:pt>
                <c:pt idx="3">
                  <c:v>International Association of Business Communicators (IABC)</c:v>
                </c:pt>
                <c:pt idx="4">
                  <c:v>Entrepreneurs’ Organization (EO)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  <c:pt idx="7">
                  <c:v>Board of Change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</c:v>
                </c:pt>
                <c:pt idx="1">
                  <c:v>0.22</c:v>
                </c:pt>
                <c:pt idx="2">
                  <c:v>0.25</c:v>
                </c:pt>
                <c:pt idx="3">
                  <c:v>0.24</c:v>
                </c:pt>
                <c:pt idx="4">
                  <c:v>0.24</c:v>
                </c:pt>
                <c:pt idx="5">
                  <c:v>0.26</c:v>
                </c:pt>
                <c:pt idx="6">
                  <c:v>0.27</c:v>
                </c:pt>
                <c:pt idx="7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familiar</c:v>
                </c:pt>
              </c:strCache>
            </c:strRef>
          </c:tx>
          <c:spPr>
            <a:solidFill>
              <a:srgbClr val="737373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Sheet1!$A$2:$A$9</c:f>
              <c:strCache>
                <c:ptCount val="8"/>
                <c:pt idx="0">
                  <c:v>BC Chapter of the American Marketing Association (BCAMA)</c:v>
                </c:pt>
                <c:pt idx="1">
                  <c:v>Young Presidents’ Organization (YPO)</c:v>
                </c:pt>
                <c:pt idx="2">
                  <c:v>Canadian Public Relations Society(CPRS)</c:v>
                </c:pt>
                <c:pt idx="3">
                  <c:v>International Association of Business Communicators (IABC)</c:v>
                </c:pt>
                <c:pt idx="4">
                  <c:v>Entrepreneurs’ Organization (EO)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  <c:pt idx="7">
                  <c:v>Board of Change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0.16</c:v>
                </c:pt>
                <c:pt idx="1">
                  <c:v>0.18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0.16</c:v>
                </c:pt>
                <c:pt idx="6">
                  <c:v>0.2</c:v>
                </c:pt>
                <c:pt idx="7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satisfied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BC Chapter of the American Marketing Association (BCAMA)</c:v>
                </c:pt>
                <c:pt idx="1">
                  <c:v>Young Presidents’ Organization (YPO)</c:v>
                </c:pt>
                <c:pt idx="2">
                  <c:v>Canadian Public Relations Society(CPRS)</c:v>
                </c:pt>
                <c:pt idx="3">
                  <c:v>International Association of Business Communicators (IABC)</c:v>
                </c:pt>
                <c:pt idx="4">
                  <c:v>Entrepreneurs’ Organization (EO)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  <c:pt idx="7">
                  <c:v>Board of Change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0.36</c:v>
                </c:pt>
                <c:pt idx="1">
                  <c:v>0.4</c:v>
                </c:pt>
                <c:pt idx="2">
                  <c:v>0.4</c:v>
                </c:pt>
                <c:pt idx="3">
                  <c:v>0.39</c:v>
                </c:pt>
                <c:pt idx="4">
                  <c:v>0.39</c:v>
                </c:pt>
                <c:pt idx="5">
                  <c:v>0.42</c:v>
                </c:pt>
                <c:pt idx="6">
                  <c:v>0.47</c:v>
                </c:pt>
                <c:pt idx="7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627968"/>
        <c:axId val="34629504"/>
      </c:barChart>
      <c:catAx>
        <c:axId val="34627968"/>
        <c:scaling>
          <c:orientation val="maxMin"/>
        </c:scaling>
        <c:delete val="1"/>
        <c:axPos val="r"/>
        <c:numFmt formatCode="#,##0" sourceLinked="1"/>
        <c:majorTickMark val="out"/>
        <c:minorTickMark val="none"/>
        <c:tickLblPos val="none"/>
        <c:crossAx val="34629504"/>
        <c:crosses val="autoZero"/>
        <c:auto val="1"/>
        <c:lblAlgn val="ctr"/>
        <c:lblOffset val="100"/>
        <c:noMultiLvlLbl val="0"/>
      </c:catAx>
      <c:valAx>
        <c:axId val="34629504"/>
        <c:scaling>
          <c:orientation val="maxMin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3462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94191879686314905"/>
          <c:h val="0.91731588551882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10-Excellent</c:v>
                </c:pt>
              </c:strCache>
            </c:strRef>
          </c:tx>
          <c:spPr>
            <a:solidFill>
              <a:srgbClr val="027CC7">
                <a:lumMod val="5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Certified General Accountants of British Columbia (CGA)</c:v>
                </c:pt>
                <c:pt idx="1">
                  <c:v>The Vancouver Board of Trade</c:v>
                </c:pt>
                <c:pt idx="2">
                  <c:v>Chartered Accountants of Canada (CA)</c:v>
                </c:pt>
                <c:pt idx="3">
                  <c:v>Chartered Professional Accountants of Canada (CPA)</c:v>
                </c:pt>
                <c:pt idx="4">
                  <c:v>Your Local Chamber of Commerce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Canadian Public Relations Society(CPRS)</c:v>
                </c:pt>
                <c:pt idx="8">
                  <c:v>International Association of Business Communicators (IABC)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0.14000000000000001</c:v>
                </c:pt>
                <c:pt idx="1">
                  <c:v>0.11</c:v>
                </c:pt>
                <c:pt idx="2">
                  <c:v>0.12</c:v>
                </c:pt>
                <c:pt idx="3">
                  <c:v>0.1</c:v>
                </c:pt>
                <c:pt idx="4">
                  <c:v>0.1</c:v>
                </c:pt>
                <c:pt idx="5">
                  <c:v>0.06</c:v>
                </c:pt>
                <c:pt idx="6">
                  <c:v>0.08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Certified General Accountants of British Columbia (CGA)</c:v>
                </c:pt>
                <c:pt idx="1">
                  <c:v>The Vancouver Board of Trade</c:v>
                </c:pt>
                <c:pt idx="2">
                  <c:v>Chartered Accountants of Canada (CA)</c:v>
                </c:pt>
                <c:pt idx="3">
                  <c:v>Chartered Professional Accountants of Canada (CPA)</c:v>
                </c:pt>
                <c:pt idx="4">
                  <c:v>Your Local Chamber of Commerce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Canadian Public Relations Society(CPRS)</c:v>
                </c:pt>
                <c:pt idx="8">
                  <c:v>International Association of Business Communicators (IABC)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</c:v>
                </c:pt>
                <c:pt idx="1">
                  <c:v>0.16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0.1</c:v>
                </c:pt>
                <c:pt idx="6">
                  <c:v>0.1</c:v>
                </c:pt>
                <c:pt idx="7">
                  <c:v>0.11</c:v>
                </c:pt>
                <c:pt idx="8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Certified General Accountants of British Columbia (CGA)</c:v>
                </c:pt>
                <c:pt idx="1">
                  <c:v>The Vancouver Board of Trade</c:v>
                </c:pt>
                <c:pt idx="2">
                  <c:v>Chartered Accountants of Canada (CA)</c:v>
                </c:pt>
                <c:pt idx="3">
                  <c:v>Chartered Professional Accountants of Canada (CPA)</c:v>
                </c:pt>
                <c:pt idx="4">
                  <c:v>Your Local Chamber of Commerce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Canadian Public Relations Society(CPRS)</c:v>
                </c:pt>
                <c:pt idx="8">
                  <c:v>International Association of Business Communicators (IABC)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0.23</c:v>
                </c:pt>
                <c:pt idx="1">
                  <c:v>0.2</c:v>
                </c:pt>
                <c:pt idx="2">
                  <c:v>0.18</c:v>
                </c:pt>
                <c:pt idx="3">
                  <c:v>0.19</c:v>
                </c:pt>
                <c:pt idx="4">
                  <c:v>0.15</c:v>
                </c:pt>
                <c:pt idx="5">
                  <c:v>0.17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T3B</c:v>
                </c:pt>
              </c:strCache>
            </c:strRef>
          </c:tx>
          <c:spPr>
            <a:noFill/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  <a:r>
                      <a:rPr lang="en-US" smtClean="0"/>
                      <a:t>%*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Certified General Accountants of British Columbia (CGA)</c:v>
                </c:pt>
                <c:pt idx="1">
                  <c:v>The Vancouver Board of Trade</c:v>
                </c:pt>
                <c:pt idx="2">
                  <c:v>Chartered Accountants of Canada (CA)</c:v>
                </c:pt>
                <c:pt idx="3">
                  <c:v>Chartered Professional Accountants of Canada (CPA)</c:v>
                </c:pt>
                <c:pt idx="4">
                  <c:v>Your Local Chamber of Commerce</c:v>
                </c:pt>
                <c:pt idx="5">
                  <c:v>The Canadian Bar Association (CBA)</c:v>
                </c:pt>
                <c:pt idx="6">
                  <c:v>Certified Management Accountants of British Columbia (CMA)</c:v>
                </c:pt>
                <c:pt idx="7">
                  <c:v>Canadian Public Relations Society(CPRS)</c:v>
                </c:pt>
                <c:pt idx="8">
                  <c:v>International Association of Business Communicators (IABC)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0.47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0.37</c:v>
                </c:pt>
                <c:pt idx="5">
                  <c:v>0.33</c:v>
                </c:pt>
                <c:pt idx="6">
                  <c:v>0.3</c:v>
                </c:pt>
                <c:pt idx="7">
                  <c:v>0.3</c:v>
                </c:pt>
                <c:pt idx="8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645312"/>
        <c:axId val="37712640"/>
      </c:barChart>
      <c:catAx>
        <c:axId val="37645312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37712640"/>
        <c:crosses val="autoZero"/>
        <c:auto val="1"/>
        <c:lblAlgn val="ctr"/>
        <c:lblOffset val="100"/>
        <c:noMultiLvlLbl val="0"/>
      </c:catAx>
      <c:valAx>
        <c:axId val="37712640"/>
        <c:scaling>
          <c:orientation val="minMax"/>
          <c:max val="0.75"/>
          <c:min val="0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3764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94191879686314905"/>
          <c:h val="0.940830864348725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10-Excellent</c:v>
                </c:pt>
              </c:strCache>
            </c:strRef>
          </c:tx>
          <c:spPr>
            <a:solidFill>
              <a:srgbClr val="027CC7">
                <a:lumMod val="5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Young Presidents’ Organization (YPO)</c:v>
                </c:pt>
                <c:pt idx="1">
                  <c:v>Sales &amp; Marketing Executives (SME)</c:v>
                </c:pt>
                <c:pt idx="2">
                  <c:v>BC Chapter of the American Marketing Association (BCAMA)</c:v>
                </c:pt>
                <c:pt idx="3">
                  <c:v>Entrepreneurs’ Organization (EO)</c:v>
                </c:pt>
                <c:pt idx="4">
                  <c:v>Board of Change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0.03</c:v>
                </c:pt>
                <c:pt idx="2">
                  <c:v>0.04</c:v>
                </c:pt>
                <c:pt idx="3">
                  <c:v>0.02</c:v>
                </c:pt>
                <c:pt idx="4">
                  <c:v>0.05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4"/>
              <c:layout>
                <c:manualLayout>
                  <c:x val="1.1770236094253801E-2"/>
                  <c:y val="5.29020896060884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06214165655229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124283313104599E-2"/>
                  <c:y val="5.29020896060884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Young Presidents’ Organization (YPO)</c:v>
                </c:pt>
                <c:pt idx="1">
                  <c:v>Sales &amp; Marketing Executives (SME)</c:v>
                </c:pt>
                <c:pt idx="2">
                  <c:v>BC Chapter of the American Marketing Association (BCAMA)</c:v>
                </c:pt>
                <c:pt idx="3">
                  <c:v>Entrepreneurs’ Organization (EO)</c:v>
                </c:pt>
                <c:pt idx="4">
                  <c:v>Board of Change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0.09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27CC7">
                <a:lumMod val="60000"/>
                <a:lumOff val="40000"/>
              </a:srgbClr>
            </a:solidFill>
          </c:spPr>
          <c:invertIfNegative val="0"/>
          <c:dLbls>
            <c:dLbl>
              <c:idx val="7"/>
              <c:layout>
                <c:manualLayout>
                  <c:x val="9.416188875403059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Young Presidents’ Organization (YPO)</c:v>
                </c:pt>
                <c:pt idx="1">
                  <c:v>Sales &amp; Marketing Executives (SME)</c:v>
                </c:pt>
                <c:pt idx="2">
                  <c:v>BC Chapter of the American Marketing Association (BCAMA)</c:v>
                </c:pt>
                <c:pt idx="3">
                  <c:v>Entrepreneurs’ Organization (EO)</c:v>
                </c:pt>
                <c:pt idx="4">
                  <c:v>Board of Change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0.11</c:v>
                </c:pt>
                <c:pt idx="1">
                  <c:v>0.16</c:v>
                </c:pt>
                <c:pt idx="2">
                  <c:v>0.1</c:v>
                </c:pt>
                <c:pt idx="3">
                  <c:v>0.12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T3B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  <a:r>
                      <a:rPr lang="en-US" dirty="0" smtClean="0"/>
                      <a:t>%*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21%*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r>
                      <a:rPr lang="en-US" smtClean="0"/>
                      <a:t>%**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en-US" smtClean="0"/>
                      <a:t>%*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Young Presidents’ Organization (YPO)</c:v>
                </c:pt>
                <c:pt idx="1">
                  <c:v>Sales &amp; Marketing Executives (SME)</c:v>
                </c:pt>
                <c:pt idx="2">
                  <c:v>BC Chapter of the American Marketing Association (BCAMA)</c:v>
                </c:pt>
                <c:pt idx="3">
                  <c:v>Entrepreneurs’ Organization (EO)</c:v>
                </c:pt>
                <c:pt idx="4">
                  <c:v>Board of Change</c:v>
                </c:pt>
                <c:pt idx="5">
                  <c:v>Association of Integrated Marketers (AIM)</c:v>
                </c:pt>
                <c:pt idx="6">
                  <c:v>Canadian Business for Social Responsibility (CBSR)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0.24</c:v>
                </c:pt>
                <c:pt idx="1">
                  <c:v>0.24</c:v>
                </c:pt>
                <c:pt idx="2">
                  <c:v>0.21</c:v>
                </c:pt>
                <c:pt idx="3">
                  <c:v>0.19</c:v>
                </c:pt>
                <c:pt idx="4">
                  <c:v>0.18</c:v>
                </c:pt>
                <c:pt idx="5">
                  <c:v>0.11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63648"/>
        <c:axId val="41565184"/>
      </c:barChart>
      <c:catAx>
        <c:axId val="41563648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41565184"/>
        <c:crosses val="autoZero"/>
        <c:auto val="1"/>
        <c:lblAlgn val="ctr"/>
        <c:lblOffset val="100"/>
        <c:noMultiLvlLbl val="0"/>
      </c:catAx>
      <c:valAx>
        <c:axId val="41565184"/>
        <c:scaling>
          <c:orientation val="minMax"/>
          <c:max val="0.75"/>
          <c:min val="0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4156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291508500439998E-2"/>
          <c:w val="0.94191879686314905"/>
          <c:h val="0.94388291525650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737373"/>
              </a:solidFill>
            </c:spPr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&lt;1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&lt;1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Your Local Chamber of Commerce</c:v>
                </c:pt>
                <c:pt idx="1">
                  <c:v>The Vancouver Board of Trade</c:v>
                </c:pt>
                <c:pt idx="2">
                  <c:v>Chartered Professional Accountants of Canada (CPA)</c:v>
                </c:pt>
                <c:pt idx="3">
                  <c:v>Chartered Accountants of Canada (CA)</c:v>
                </c:pt>
                <c:pt idx="4">
                  <c:v>Canadian Public Relations Society(CPRS)</c:v>
                </c:pt>
                <c:pt idx="5">
                  <c:v>Certified General Accountants of British Columbia (CGA)</c:v>
                </c:pt>
                <c:pt idx="6">
                  <c:v>BC Chapter of the American Marketing Association (BCAMA)</c:v>
                </c:pt>
                <c:pt idx="7">
                  <c:v>International Association of Business Communicators (IABC)</c:v>
                </c:pt>
                <c:pt idx="8">
                  <c:v>Entrepreneurs’ Organization (EO)</c:v>
                </c:pt>
                <c:pt idx="9">
                  <c:v>Board of Change</c:v>
                </c:pt>
                <c:pt idx="10">
                  <c:v>None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</c:v>
                </c:pt>
                <c:pt idx="1">
                  <c:v>0.08</c:v>
                </c:pt>
                <c:pt idx="2">
                  <c:v>0.04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977856"/>
        <c:axId val="73979392"/>
      </c:barChart>
      <c:catAx>
        <c:axId val="73977856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73979392"/>
        <c:crosses val="autoZero"/>
        <c:auto val="1"/>
        <c:lblAlgn val="ctr"/>
        <c:lblOffset val="100"/>
        <c:noMultiLvlLbl val="0"/>
      </c:catAx>
      <c:valAx>
        <c:axId val="73979392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7397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2162507682495902E-2"/>
          <c:w val="0.95140469349052503"/>
          <c:h val="0.96228283601915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27CC7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Your Local Chamber of Commerce</c:v>
                </c:pt>
                <c:pt idx="1">
                  <c:v>The Vancouver Board of Trade</c:v>
                </c:pt>
                <c:pt idx="2">
                  <c:v>Certified General Accountants of British Columbia (CGA)</c:v>
                </c:pt>
                <c:pt idx="3">
                  <c:v>Chartered Professional Accountants of Canada (CPA)</c:v>
                </c:pt>
                <c:pt idx="4">
                  <c:v>Chartered Accountants of Canada (CA)</c:v>
                </c:pt>
                <c:pt idx="5">
                  <c:v>BC Chapter of the American Marketing Association (BCAMA)</c:v>
                </c:pt>
                <c:pt idx="6">
                  <c:v>Association of Integrated Marketers (AIM)</c:v>
                </c:pt>
                <c:pt idx="7">
                  <c:v>Canadian Public Relations Society(CPRS)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</c:v>
                </c:pt>
                <c:pt idx="1">
                  <c:v>0.26</c:v>
                </c:pt>
                <c:pt idx="2">
                  <c:v>0.06</c:v>
                </c:pt>
                <c:pt idx="3">
                  <c:v>0.05</c:v>
                </c:pt>
                <c:pt idx="4">
                  <c:v>0.04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7587584"/>
        <c:axId val="97589120"/>
      </c:barChart>
      <c:catAx>
        <c:axId val="97587584"/>
        <c:scaling>
          <c:orientation val="maxMin"/>
        </c:scaling>
        <c:delete val="1"/>
        <c:axPos val="l"/>
        <c:numFmt formatCode="#,##0" sourceLinked="1"/>
        <c:majorTickMark val="out"/>
        <c:minorTickMark val="none"/>
        <c:tickLblPos val="none"/>
        <c:crossAx val="97589120"/>
        <c:crosses val="autoZero"/>
        <c:auto val="1"/>
        <c:lblAlgn val="ctr"/>
        <c:lblOffset val="100"/>
        <c:noMultiLvlLbl val="0"/>
      </c:catAx>
      <c:valAx>
        <c:axId val="97589120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975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entury Gothic"/>
          <a:cs typeface="Century Gothic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r">
              <a:defRPr sz="1200"/>
            </a:lvl1pPr>
          </a:lstStyle>
          <a:p>
            <a:fld id="{EEC640E4-3D32-D84D-B16A-CF164BE0573C}" type="datetimeFigureOut">
              <a:rPr lang="en-US" smtClean="0"/>
              <a:pPr/>
              <a:t>6/20/2014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r">
              <a:defRPr sz="1200"/>
            </a:lvl1pPr>
          </a:lstStyle>
          <a:p>
            <a:fld id="{75C2A43E-EACB-624E-8819-80FB80BE81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4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r">
              <a:defRPr sz="1200"/>
            </a:lvl1pPr>
          </a:lstStyle>
          <a:p>
            <a:fld id="{82355AE6-85E3-4F38-9AEB-BC0DE2E8C568}" type="datetimeFigureOut">
              <a:rPr lang="en-US" smtClean="0"/>
              <a:pPr/>
              <a:t>6/20/2014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7888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5" tIns="47023" rIns="94045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451985"/>
            <a:ext cx="5669280" cy="4217670"/>
          </a:xfrm>
          <a:prstGeom prst="rect">
            <a:avLst/>
          </a:prstGeom>
        </p:spPr>
        <p:txBody>
          <a:bodyPr vert="horz" lIns="94045" tIns="47023" rIns="94045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r">
              <a:defRPr sz="1200"/>
            </a:lvl1pPr>
          </a:lstStyle>
          <a:p>
            <a:fld id="{E157BE60-C262-4E71-A67D-835EEA85A1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8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7BE60-C262-4E71-A67D-835EEA85A1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0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93"/>
          <a:stretch/>
        </p:blipFill>
        <p:spPr>
          <a:xfrm>
            <a:off x="0" y="-1"/>
            <a:ext cx="9144000" cy="1297282"/>
          </a:xfrm>
          <a:prstGeom prst="rect">
            <a:avLst/>
          </a:prstGeom>
        </p:spPr>
      </p:pic>
      <p:pic>
        <p:nvPicPr>
          <p:cNvPr id="12" name="Picture 11" descr="magnifier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07" y="173675"/>
            <a:ext cx="911352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89" y="1747782"/>
            <a:ext cx="8936750" cy="432821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26541" y="6539557"/>
            <a:ext cx="371171" cy="25046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757C7C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2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89" y="1747782"/>
            <a:ext cx="8936750" cy="432821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26541" y="6539557"/>
            <a:ext cx="371171" cy="25046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757C7C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eaway Sentence -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Takeaway Sentence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2251881" y="2238232"/>
            <a:ext cx="4558352" cy="33846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14990"/>
            <a:ext cx="9144000" cy="36576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 of Graph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26541" y="6539557"/>
            <a:ext cx="371171" cy="25046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757C7C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9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eaway Sentenct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Takeaway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89" y="1747782"/>
            <a:ext cx="8936750" cy="432821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14990"/>
            <a:ext cx="9144000" cy="36576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 of Graph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26541" y="6539557"/>
            <a:ext cx="371171" cy="25046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757C7C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Sentence - Chart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Takeaway Sentence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14990"/>
            <a:ext cx="9144000" cy="36576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 of Graph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1066" y="1734128"/>
            <a:ext cx="2705733" cy="4325112"/>
          </a:xfrm>
          <a:ln w="6350">
            <a:solidFill>
              <a:srgbClr val="A6A6A6"/>
            </a:solidFill>
          </a:ln>
        </p:spPr>
        <p:txBody>
          <a:bodyPr>
            <a:normAutofit/>
          </a:bodyPr>
          <a:lstStyle>
            <a:lvl1pPr marL="182563" indent="-182563">
              <a:defRPr sz="1200" baseline="0"/>
            </a:lvl1pPr>
          </a:lstStyle>
          <a:p>
            <a:r>
              <a:rPr lang="en-US" dirty="0" smtClean="0"/>
              <a:t>Text area here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9162" y="1734128"/>
            <a:ext cx="5145898" cy="43173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Chart area here - 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26541" y="6539557"/>
            <a:ext cx="371171" cy="25046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757C7C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6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LAYOUT - Use only 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39800" y="76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14"/>
          <p:cNvSpPr>
            <a:spLocks noGrp="1"/>
          </p:cNvSpPr>
          <p:nvPr>
            <p:ph type="title"/>
          </p:nvPr>
        </p:nvSpPr>
        <p:spPr>
          <a:xfrm>
            <a:off x="4478787" y="3492293"/>
            <a:ext cx="4474713" cy="10235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3200" b="1" i="1" cap="all" baseline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510" y="1254450"/>
            <a:ext cx="4199903" cy="5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93"/>
          <a:stretch/>
        </p:blipFill>
        <p:spPr>
          <a:xfrm>
            <a:off x="0" y="-1"/>
            <a:ext cx="9144000" cy="1297282"/>
          </a:xfrm>
          <a:prstGeom prst="rect">
            <a:avLst/>
          </a:prstGeom>
        </p:spPr>
      </p:pic>
      <p:pic>
        <p:nvPicPr>
          <p:cNvPr id="12" name="Picture 11" descr="magnifier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07" y="173675"/>
            <a:ext cx="911352" cy="94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72" y="0"/>
            <a:ext cx="7751928" cy="114698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89" y="1747782"/>
            <a:ext cx="8936750" cy="432821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26541" y="6539557"/>
            <a:ext cx="371171" cy="25046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757C7C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2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39800" y="76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14"/>
          <p:cNvSpPr>
            <a:spLocks noGrp="1"/>
          </p:cNvSpPr>
          <p:nvPr>
            <p:ph type="title"/>
          </p:nvPr>
        </p:nvSpPr>
        <p:spPr>
          <a:xfrm>
            <a:off x="4478787" y="3492293"/>
            <a:ext cx="4474713" cy="10235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3200" b="1" i="1" cap="none" baseline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2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heme" Target="../theme/them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6485780"/>
            <a:ext cx="725805" cy="3287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2072" y="0"/>
            <a:ext cx="7751928" cy="114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89" y="1553230"/>
            <a:ext cx="8936750" cy="452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0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3101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26541" y="6539557"/>
            <a:ext cx="371171" cy="250466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757C7C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magnifier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54007" y="173675"/>
            <a:ext cx="911352" cy="944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9" y="6497037"/>
            <a:ext cx="2675467" cy="3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3" r:id="rId2"/>
    <p:sldLayoutId id="2147483725" r:id="rId3"/>
    <p:sldLayoutId id="2147483705" r:id="rId4"/>
    <p:sldLayoutId id="2147483722" r:id="rId5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1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600"/>
        </a:spcBef>
        <a:buFont typeface="Arial"/>
        <a:buChar char="–"/>
        <a:defRPr sz="12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12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600"/>
        </a:spcBef>
        <a:buFont typeface="Arial"/>
        <a:buChar char="–"/>
        <a:defRPr sz="12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600"/>
        </a:spcBef>
        <a:buFont typeface="Arial"/>
        <a:buChar char="»"/>
        <a:defRPr sz="12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43279"/>
            <a:ext cx="1458837" cy="153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262868"/>
            <a:ext cx="1458837" cy="15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4566" y="2743278"/>
            <a:ext cx="1458837" cy="153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4566" y="4262868"/>
            <a:ext cx="1458837" cy="153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858"/>
          <a:stretch/>
        </p:blipFill>
        <p:spPr>
          <a:xfrm>
            <a:off x="0" y="5804814"/>
            <a:ext cx="9144000" cy="1053185"/>
          </a:xfrm>
          <a:prstGeom prst="rect">
            <a:avLst/>
          </a:prstGeom>
        </p:spPr>
      </p:pic>
      <p:pic>
        <p:nvPicPr>
          <p:cNvPr id="11" name="Picture 10" descr="Base logo copy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36" y="919075"/>
            <a:ext cx="2830047" cy="116018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533736" y="5623921"/>
            <a:ext cx="37194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 smtClean="0">
                <a:solidFill>
                  <a:schemeClr val="tx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Simplified</a:t>
            </a:r>
            <a:r>
              <a:rPr lang="en-US" sz="1400" b="1" i="0" baseline="0" dirty="0" smtClean="0">
                <a:solidFill>
                  <a:schemeClr val="tx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1400" b="1" i="1" baseline="0" dirty="0" smtClean="0">
                <a:solidFill>
                  <a:schemeClr val="accent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Understanding</a:t>
            </a:r>
          </a:p>
          <a:p>
            <a:pPr algn="ctr"/>
            <a:endParaRPr lang="en-US" sz="14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707272" y="5794765"/>
            <a:ext cx="43672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5797037"/>
            <a:ext cx="61005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5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858"/>
          <a:stretch/>
        </p:blipFill>
        <p:spPr>
          <a:xfrm>
            <a:off x="0" y="5804814"/>
            <a:ext cx="9144000" cy="1053185"/>
          </a:xfrm>
          <a:prstGeom prst="rect">
            <a:avLst/>
          </a:prstGeom>
        </p:spPr>
      </p:pic>
      <p:pic>
        <p:nvPicPr>
          <p:cNvPr id="11" name="Picture 10" descr="Base logo copy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36" y="919075"/>
            <a:ext cx="2830047" cy="116018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533736" y="5623921"/>
            <a:ext cx="37194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 smtClean="0">
                <a:solidFill>
                  <a:schemeClr val="tx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Simplified</a:t>
            </a:r>
            <a:r>
              <a:rPr lang="en-US" sz="1400" b="1" i="0" baseline="0" dirty="0" smtClean="0">
                <a:solidFill>
                  <a:schemeClr val="tx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1400" b="1" i="1" baseline="0" dirty="0" smtClean="0">
                <a:solidFill>
                  <a:srgbClr val="027CC7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Understanding</a:t>
            </a:r>
          </a:p>
          <a:p>
            <a:pPr algn="ctr"/>
            <a:endParaRPr lang="en-US" sz="14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707272" y="5794765"/>
            <a:ext cx="436728" cy="0"/>
          </a:xfrm>
          <a:prstGeom prst="line">
            <a:avLst/>
          </a:prstGeom>
          <a:ln>
            <a:solidFill>
              <a:srgbClr val="027CC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5797037"/>
            <a:ext cx="6100549" cy="0"/>
          </a:xfrm>
          <a:prstGeom prst="line">
            <a:avLst/>
          </a:prstGeom>
          <a:ln>
            <a:solidFill>
              <a:srgbClr val="027CC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7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208219" y="6096286"/>
            <a:ext cx="3029804" cy="457200"/>
          </a:xfrm>
          <a:prstGeom prst="rect">
            <a:avLst/>
          </a:prstGeom>
          <a:ln/>
        </p:spPr>
        <p:txBody>
          <a:bodyPr anchor="ctr"/>
          <a:lstStyle>
            <a:lvl1pPr>
              <a:defRPr>
                <a:latin typeface="Tunga" pitchFamily="2" charset="0"/>
                <a:cs typeface="Tung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spc="300" noProof="0" dirty="0" smtClean="0">
                <a:solidFill>
                  <a:schemeClr val="tx2"/>
                </a:solidFill>
                <a:latin typeface="Century Gothic"/>
                <a:cs typeface="Century Gothic"/>
              </a:rPr>
              <a:t>April 2014</a:t>
            </a:r>
            <a:endParaRPr kumimoji="0" lang="en-US" sz="1400" b="1" i="1" u="none" strike="noStrike" kern="1200" cap="none" spc="3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and Awareness perception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over half of business leaders in BC are aware of IABC. However, relatively few are familiar with what the association does.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Professional Association </a:t>
            </a:r>
            <a:r>
              <a:rPr lang="en-US" dirty="0" smtClean="0"/>
              <a:t>Familiarity (cont.)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49556"/>
            <a:ext cx="9042400" cy="4103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All respondents (n=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200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A1</a:t>
            </a:r>
            <a:r>
              <a:rPr lang="en-US" sz="1000" dirty="0"/>
              <a:t>. How aware and familiar are you with each of the following professional organizations?</a:t>
            </a:r>
            <a:r>
              <a:rPr lang="en-US" sz="1000" i="1" dirty="0"/>
              <a:t> </a:t>
            </a:r>
            <a:endParaRPr lang="en-US" sz="1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53191"/>
              </p:ext>
            </p:extLst>
          </p:nvPr>
        </p:nvGraphicFramePr>
        <p:xfrm>
          <a:off x="88199" y="1666802"/>
          <a:ext cx="8987447" cy="392542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42430"/>
                <a:gridCol w="2885527"/>
                <a:gridCol w="2222279"/>
                <a:gridCol w="837211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Never Heard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Of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BC Chapter of the American Marketing Association (BCAMA)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Young Presidents’ Organization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YPO)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Canadian Public Relations Society(CPRS)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International Association of Business Communicators (IABC)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Entrepreneurs’ Organization (EO)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Association of Integrated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Marketers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(AIM)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Canadian Business for Social Responsibility (CBSR)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Board of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026750" y="5694960"/>
            <a:ext cx="1220491" cy="276999"/>
            <a:chOff x="5614533" y="5589723"/>
            <a:chExt cx="1220491" cy="276999"/>
          </a:xfrm>
        </p:grpSpPr>
        <p:sp>
          <p:nvSpPr>
            <p:cNvPr id="24" name="Rectangle 23"/>
            <p:cNvSpPr/>
            <p:nvPr/>
          </p:nvSpPr>
          <p:spPr>
            <a:xfrm>
              <a:off x="5614533" y="5674222"/>
              <a:ext cx="126000" cy="1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98951" y="5589723"/>
              <a:ext cx="113607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Very familiar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70519" y="5694960"/>
            <a:ext cx="1659107" cy="276999"/>
            <a:chOff x="6880584" y="5589723"/>
            <a:chExt cx="1659107" cy="276999"/>
          </a:xfrm>
        </p:grpSpPr>
        <p:sp>
          <p:nvSpPr>
            <p:cNvPr id="27" name="Rectangle 26"/>
            <p:cNvSpPr/>
            <p:nvPr/>
          </p:nvSpPr>
          <p:spPr>
            <a:xfrm>
              <a:off x="6880584" y="5674222"/>
              <a:ext cx="126000" cy="12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76342" y="5589723"/>
              <a:ext cx="156334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Somewhat familiar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974" y="5694960"/>
            <a:ext cx="1483113" cy="276999"/>
            <a:chOff x="544473" y="5589723"/>
            <a:chExt cx="1483113" cy="276999"/>
          </a:xfrm>
        </p:grpSpPr>
        <p:sp>
          <p:nvSpPr>
            <p:cNvPr id="30" name="Rectangle 29"/>
            <p:cNvSpPr/>
            <p:nvPr/>
          </p:nvSpPr>
          <p:spPr>
            <a:xfrm>
              <a:off x="1901586" y="5674222"/>
              <a:ext cx="126000" cy="12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4473" y="5589723"/>
              <a:ext cx="140322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very familiar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16170" y="5694960"/>
            <a:ext cx="1519254" cy="276999"/>
            <a:chOff x="1994964" y="5589723"/>
            <a:chExt cx="1519254" cy="276999"/>
          </a:xfrm>
        </p:grpSpPr>
        <p:sp>
          <p:nvSpPr>
            <p:cNvPr id="33" name="Rectangle 32"/>
            <p:cNvSpPr/>
            <p:nvPr/>
          </p:nvSpPr>
          <p:spPr>
            <a:xfrm flipH="1">
              <a:off x="3388218" y="5674222"/>
              <a:ext cx="126000" cy="12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4964" y="5589723"/>
              <a:ext cx="144620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at all familiar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35732" y="1651348"/>
            <a:ext cx="847832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Familiar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25972" y="1651348"/>
            <a:ext cx="1198465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Familiar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072001334"/>
              </p:ext>
            </p:extLst>
          </p:nvPr>
        </p:nvGraphicFramePr>
        <p:xfrm>
          <a:off x="6013450" y="1934199"/>
          <a:ext cx="230889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477850224"/>
              </p:ext>
            </p:extLst>
          </p:nvPr>
        </p:nvGraphicFramePr>
        <p:xfrm>
          <a:off x="816889" y="1934199"/>
          <a:ext cx="230889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72" y="26457"/>
            <a:ext cx="7751928" cy="1146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Almost one quarter of those familiar with IABC give the association a good overall rating. However, there is a higher percentage of those familiar who are unable to provide an overall rating.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Overall Perception of Professional Association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11057"/>
            <a:ext cx="9042400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*Small base size, interpret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with caution; **Very small base size, interpret with extreme caution.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All respondents familiar with brand (n=varies)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/>
              <a:t>A2. How would you rate each of these professional associations overall on a scale of 1 to 10 where 1 is poor, and 10 is excellent?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24620"/>
              </p:ext>
            </p:extLst>
          </p:nvPr>
        </p:nvGraphicFramePr>
        <p:xfrm>
          <a:off x="66847" y="1707648"/>
          <a:ext cx="8996697" cy="38804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25280"/>
                <a:gridCol w="4697037"/>
                <a:gridCol w="787190"/>
                <a:gridCol w="787190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Don’t  Know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entury Gothic"/>
                        </a:rPr>
                        <a:t>Top-3-Box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entury Gothic"/>
                        </a:rPr>
                        <a:t>(Excluding Don’t Know)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Certified General Accountants of British Columbia (CGA)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Vancouver Board of Trade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65%**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Accountants of Canada (CA)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73%**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Professional Accountants of Canada (CPA)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Your Local Chamber of Commerce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Canadian Bar Association (CBA)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Certified Management Accountants of British Columbia (CMA)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Canadian Public Relations Society(CPRS)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640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Association of Business Communicators (IABC)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625103996"/>
              </p:ext>
            </p:extLst>
          </p:nvPr>
        </p:nvGraphicFramePr>
        <p:xfrm>
          <a:off x="2860539" y="2022175"/>
          <a:ext cx="5394964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537922" y="5694960"/>
            <a:ext cx="2068156" cy="276999"/>
            <a:chOff x="3152364" y="5694960"/>
            <a:chExt cx="2068156" cy="276999"/>
          </a:xfrm>
        </p:grpSpPr>
        <p:grpSp>
          <p:nvGrpSpPr>
            <p:cNvPr id="20" name="Group 19"/>
            <p:cNvGrpSpPr/>
            <p:nvPr/>
          </p:nvGrpSpPr>
          <p:grpSpPr>
            <a:xfrm>
              <a:off x="3152364" y="5694960"/>
              <a:ext cx="1321581" cy="276999"/>
              <a:chOff x="5614533" y="5589723"/>
              <a:chExt cx="1321581" cy="27699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614533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698951" y="5589723"/>
                <a:ext cx="1237163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10 – Excellent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480623" y="5694960"/>
              <a:ext cx="366610" cy="276999"/>
              <a:chOff x="6880584" y="5589723"/>
              <a:chExt cx="366610" cy="27699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9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53910" y="5694960"/>
              <a:ext cx="366610" cy="276999"/>
              <a:chOff x="6880584" y="5589723"/>
              <a:chExt cx="366610" cy="2769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8</a:t>
                </a:r>
                <a:endPara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44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72" y="26457"/>
            <a:ext cx="7751928" cy="1146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Though only about a quarter of those familiar give IABC a good rating overall, IABC received similar ratings to other communication associations such as the CPRS, BCAMA and AIM.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Overall Perception of Professional Association (cont.)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11057"/>
            <a:ext cx="9042400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*Small base size, interpret with caution;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**Very small base size, interpret with extreme caution.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/>
            </a:r>
            <a:b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All respondents familiar with brand (n=varies)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/>
              <a:t>A2. How would you rate each of these professional associations overall on a scale of 1 to 10 where 1 is poor, and 10 is excellent?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60546"/>
              </p:ext>
            </p:extLst>
          </p:nvPr>
        </p:nvGraphicFramePr>
        <p:xfrm>
          <a:off x="66847" y="1640705"/>
          <a:ext cx="8994405" cy="395605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25280"/>
                <a:gridCol w="4697037"/>
                <a:gridCol w="786044"/>
                <a:gridCol w="786044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Don’t Know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entury Gothic"/>
                        </a:rPr>
                        <a:t>Top-3-Box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entury Gothic"/>
                        </a:rPr>
                        <a:t>(Excluding Don’t Know)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0687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Young Presidents’ Organization (YPO)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43%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51%**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687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Sales &amp; Marketing Executives (SME)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39%**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87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BC Chapter of the American Marketing Association (BCAMA)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687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Entrepreneurs’ Organization (EO)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44%**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87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Board of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59%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687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Association of Integrated Marketers (AIM)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16%*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0687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Canadian Business for Social Responsibility (CBSR)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58%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20%**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537922" y="5694960"/>
            <a:ext cx="2068156" cy="276999"/>
            <a:chOff x="3152364" y="5694960"/>
            <a:chExt cx="2068156" cy="276999"/>
          </a:xfrm>
        </p:grpSpPr>
        <p:grpSp>
          <p:nvGrpSpPr>
            <p:cNvPr id="9" name="Group 8"/>
            <p:cNvGrpSpPr/>
            <p:nvPr/>
          </p:nvGrpSpPr>
          <p:grpSpPr>
            <a:xfrm>
              <a:off x="3152364" y="5694960"/>
              <a:ext cx="1321581" cy="276999"/>
              <a:chOff x="5614533" y="5589723"/>
              <a:chExt cx="1321581" cy="27699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614533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8951" y="5589723"/>
                <a:ext cx="1237163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10 – Excellent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80623" y="5694960"/>
              <a:ext cx="366610" cy="276999"/>
              <a:chOff x="6880584" y="5589723"/>
              <a:chExt cx="366610" cy="27699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9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853910" y="5694960"/>
              <a:ext cx="366610" cy="276999"/>
              <a:chOff x="6880584" y="5589723"/>
              <a:chExt cx="366610" cy="27699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8</a:t>
                </a:r>
                <a:endPara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</p:grpSp>
      </p:grp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727364576"/>
              </p:ext>
            </p:extLst>
          </p:nvPr>
        </p:nvGraphicFramePr>
        <p:xfrm>
          <a:off x="2860539" y="1934199"/>
          <a:ext cx="5394964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6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relatively lower membership with IABC.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Membership in Professional Associations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49556"/>
            <a:ext cx="9042400" cy="4103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All respondents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(n=200)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A3</a:t>
            </a:r>
            <a:r>
              <a:rPr lang="en-US" sz="1000" dirty="0"/>
              <a:t>. Are you currently a paying member of any of the following associations?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68235"/>
              </p:ext>
            </p:extLst>
          </p:nvPr>
        </p:nvGraphicFramePr>
        <p:xfrm>
          <a:off x="66847" y="1762062"/>
          <a:ext cx="9001951" cy="393072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672778"/>
                <a:gridCol w="5329173"/>
              </a:tblGrid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Your Local Chamber of Commerce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Vancouver Board of Trade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Professional Accountants of Canada (CPA)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Accountants of Canada (CA)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Canadian Public Relations Society(CPRS)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Certified General Accountants of British Columbia (CGA)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BC Chapter of the American Marketing Association (BCAMA)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International Association of Business Communicators (IABC)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Entrepreneurs’ Organization (EO)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Board of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39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None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226759831"/>
              </p:ext>
            </p:extLst>
          </p:nvPr>
        </p:nvGraphicFramePr>
        <p:xfrm>
          <a:off x="3827823" y="1644331"/>
          <a:ext cx="4427680" cy="416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294556" y="5785680"/>
            <a:ext cx="554888" cy="276999"/>
            <a:chOff x="6880584" y="5589723"/>
            <a:chExt cx="554888" cy="276999"/>
          </a:xfrm>
        </p:grpSpPr>
        <p:sp>
          <p:nvSpPr>
            <p:cNvPr id="13" name="Rectangle 12"/>
            <p:cNvSpPr/>
            <p:nvPr/>
          </p:nvSpPr>
          <p:spPr>
            <a:xfrm>
              <a:off x="6880584" y="5674222"/>
              <a:ext cx="126000" cy="1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76342" y="5589723"/>
              <a:ext cx="45913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1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relatively few have participated in an event put on by IABC.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Professional Association Event Participation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11057"/>
            <a:ext cx="9042400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All respondents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200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A4</a:t>
            </a:r>
            <a:r>
              <a:rPr lang="en-US" sz="1000" dirty="0"/>
              <a:t>. In the past two years, have you participated in any </a:t>
            </a:r>
            <a:r>
              <a:rPr lang="en-US" sz="1000" b="1" dirty="0"/>
              <a:t>events</a:t>
            </a:r>
            <a:r>
              <a:rPr lang="en-US" sz="1000" dirty="0"/>
              <a:t> (conferences, speeches, luncheons, educational or networking events etc.) put on by any of the following associations?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06550"/>
              </p:ext>
            </p:extLst>
          </p:nvPr>
        </p:nvGraphicFramePr>
        <p:xfrm>
          <a:off x="66847" y="1689694"/>
          <a:ext cx="4423649" cy="397732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04193"/>
                <a:gridCol w="2619456"/>
              </a:tblGrid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Your Local Chamber of Commerce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Vancouver Board of Trade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Certified General Accountants of British Columbia (CGA)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Professional Accountants of Canada (CPA)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Accountants of Canada (CA)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BC Chapter of the American Marketing Association (BCAMA)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Association of Integrated Marketers (AIM)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87855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Canadian Public Relations Society(CPRS)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10030234"/>
              </p:ext>
            </p:extLst>
          </p:nvPr>
        </p:nvGraphicFramePr>
        <p:xfrm>
          <a:off x="1960248" y="1593992"/>
          <a:ext cx="2677666" cy="414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294556" y="5717640"/>
            <a:ext cx="554888" cy="276999"/>
            <a:chOff x="6880584" y="5589723"/>
            <a:chExt cx="554888" cy="276999"/>
          </a:xfrm>
        </p:grpSpPr>
        <p:sp>
          <p:nvSpPr>
            <p:cNvPr id="13" name="Rectangle 12"/>
            <p:cNvSpPr/>
            <p:nvPr/>
          </p:nvSpPr>
          <p:spPr>
            <a:xfrm>
              <a:off x="6880584" y="5674222"/>
              <a:ext cx="126000" cy="1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76342" y="5589723"/>
              <a:ext cx="45913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Yes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9819"/>
              </p:ext>
            </p:extLst>
          </p:nvPr>
        </p:nvGraphicFramePr>
        <p:xfrm>
          <a:off x="4646618" y="1689694"/>
          <a:ext cx="4423649" cy="398041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04193"/>
                <a:gridCol w="2619456"/>
              </a:tblGrid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Canadian Bar Association (CBA)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Certified Management Accountants of British Columbia (CMA)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Entrepreneurs’ Organization (EO)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International Association of Business Communicators (IABC)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Sales &amp; Marketing Executives (SME)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Board of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Young Presidents’ Organization (YPO)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None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52228028"/>
              </p:ext>
            </p:extLst>
          </p:nvPr>
        </p:nvGraphicFramePr>
        <p:xfrm>
          <a:off x="6540019" y="1593992"/>
          <a:ext cx="2677666" cy="414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98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Designation Perception and Familiarity</a:t>
            </a:r>
            <a:br>
              <a:rPr lang="en-US" dirty="0" smtClean="0"/>
            </a:br>
            <a:r>
              <a:rPr lang="en-US" sz="2000" dirty="0" smtClean="0">
                <a:solidFill>
                  <a:schemeClr val="bg2"/>
                </a:solidFill>
              </a:rPr>
              <a:t>(Among Marketing Decision Makers)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over half of marketing decisions makers are aware of the ABC designation. However, less than one in ten are familiar with it.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Professional Designation Familiarity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49556"/>
            <a:ext cx="9042400" cy="4103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(n=162)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B1</a:t>
            </a:r>
            <a:r>
              <a:rPr lang="en-US" sz="1000" dirty="0"/>
              <a:t>. How aware and familiar are you with each of the following professional designations?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26896"/>
              </p:ext>
            </p:extLst>
          </p:nvPr>
        </p:nvGraphicFramePr>
        <p:xfrm>
          <a:off x="88199" y="1666802"/>
          <a:ext cx="8987447" cy="392542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42430"/>
                <a:gridCol w="2885527"/>
                <a:gridCol w="2222279"/>
                <a:gridCol w="837211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Never Heard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Of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 – Charted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–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CGA – Certified General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CPA – Charted Professional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LL.B. – Bachelor of Laws degree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CMA – Certified Management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APR – Accredited in Public Relations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ABC – Accredited Business Communicator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Professional Certified Marketer TM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026750" y="5694960"/>
            <a:ext cx="1220491" cy="276999"/>
            <a:chOff x="5614533" y="5589723"/>
            <a:chExt cx="1220491" cy="276999"/>
          </a:xfrm>
        </p:grpSpPr>
        <p:sp>
          <p:nvSpPr>
            <p:cNvPr id="10" name="Rectangle 9"/>
            <p:cNvSpPr/>
            <p:nvPr/>
          </p:nvSpPr>
          <p:spPr>
            <a:xfrm>
              <a:off x="5614533" y="5674222"/>
              <a:ext cx="126000" cy="1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8951" y="5589723"/>
              <a:ext cx="113607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Very familiar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70519" y="5694960"/>
            <a:ext cx="1659107" cy="276999"/>
            <a:chOff x="6880584" y="5589723"/>
            <a:chExt cx="1659107" cy="276999"/>
          </a:xfrm>
        </p:grpSpPr>
        <p:sp>
          <p:nvSpPr>
            <p:cNvPr id="13" name="Rectangle 12"/>
            <p:cNvSpPr/>
            <p:nvPr/>
          </p:nvSpPr>
          <p:spPr>
            <a:xfrm>
              <a:off x="6880584" y="5674222"/>
              <a:ext cx="126000" cy="12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76342" y="5589723"/>
              <a:ext cx="156334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Somewhat familiar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9974" y="5694960"/>
            <a:ext cx="1483113" cy="276999"/>
            <a:chOff x="544473" y="5589723"/>
            <a:chExt cx="1483113" cy="276999"/>
          </a:xfrm>
        </p:grpSpPr>
        <p:sp>
          <p:nvSpPr>
            <p:cNvPr id="16" name="Rectangle 15"/>
            <p:cNvSpPr/>
            <p:nvPr/>
          </p:nvSpPr>
          <p:spPr>
            <a:xfrm>
              <a:off x="1901586" y="5674222"/>
              <a:ext cx="126000" cy="12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473" y="5589723"/>
              <a:ext cx="140322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very familiar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16170" y="5694960"/>
            <a:ext cx="1519254" cy="276999"/>
            <a:chOff x="1994964" y="5589723"/>
            <a:chExt cx="1519254" cy="276999"/>
          </a:xfrm>
        </p:grpSpPr>
        <p:sp>
          <p:nvSpPr>
            <p:cNvPr id="19" name="Rectangle 18"/>
            <p:cNvSpPr/>
            <p:nvPr/>
          </p:nvSpPr>
          <p:spPr>
            <a:xfrm flipH="1">
              <a:off x="3388218" y="5674222"/>
              <a:ext cx="126000" cy="12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94964" y="5589723"/>
              <a:ext cx="144620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at all familiar</a:t>
              </a:r>
            </a:p>
          </p:txBody>
        </p:sp>
      </p:grp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935823096"/>
              </p:ext>
            </p:extLst>
          </p:nvPr>
        </p:nvGraphicFramePr>
        <p:xfrm>
          <a:off x="6013450" y="1934199"/>
          <a:ext cx="230889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6035732" y="1651348"/>
            <a:ext cx="847832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Familiar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25972" y="1651348"/>
            <a:ext cx="1198465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Familiar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622641070"/>
              </p:ext>
            </p:extLst>
          </p:nvPr>
        </p:nvGraphicFramePr>
        <p:xfrm>
          <a:off x="807364" y="1934199"/>
          <a:ext cx="230889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63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less value placed on having an ABC designation than for accounting or law.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Value of </a:t>
            </a:r>
            <a:r>
              <a:rPr lang="en-US" dirty="0"/>
              <a:t>Professional </a:t>
            </a:r>
            <a:r>
              <a:rPr lang="en-US" dirty="0" smtClean="0"/>
              <a:t>Designations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16367"/>
              </p:ext>
            </p:extLst>
          </p:nvPr>
        </p:nvGraphicFramePr>
        <p:xfrm>
          <a:off x="66847" y="1666802"/>
          <a:ext cx="8994405" cy="392393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29551"/>
                <a:gridCol w="5427643"/>
                <a:gridCol w="837211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Don’t Know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 – Charted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LL.B. – Bachelor of Laws degree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CGA – Certified General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CPA – Charted Professional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CMA – Certified Management Accountant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APR – Accredited in Public Relations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ABC – Accredited Business Communicator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184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Professional Certified Marketer TM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7C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10147497"/>
              </p:ext>
            </p:extLst>
          </p:nvPr>
        </p:nvGraphicFramePr>
        <p:xfrm>
          <a:off x="2860539" y="1934199"/>
          <a:ext cx="5394964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15102" y="5694960"/>
            <a:ext cx="2513796" cy="276999"/>
            <a:chOff x="3315102" y="5694960"/>
            <a:chExt cx="2513796" cy="276999"/>
          </a:xfrm>
        </p:grpSpPr>
        <p:grpSp>
          <p:nvGrpSpPr>
            <p:cNvPr id="9" name="Group 8"/>
            <p:cNvGrpSpPr/>
            <p:nvPr/>
          </p:nvGrpSpPr>
          <p:grpSpPr>
            <a:xfrm>
              <a:off x="3315102" y="5694960"/>
              <a:ext cx="1647917" cy="276999"/>
              <a:chOff x="5614533" y="5589723"/>
              <a:chExt cx="1647917" cy="27699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614533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8951" y="5589723"/>
                <a:ext cx="1563499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10 – Very valuable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29348" y="5694960"/>
              <a:ext cx="366610" cy="276999"/>
              <a:chOff x="6880584" y="5589723"/>
              <a:chExt cx="366610" cy="27699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9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462288" y="5694960"/>
              <a:ext cx="366610" cy="276999"/>
              <a:chOff x="6880584" y="5589723"/>
              <a:chExt cx="366610" cy="27699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8</a:t>
                </a:r>
                <a:endPara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0" y="6049556"/>
            <a:ext cx="9042400" cy="4103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(n=162)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B2</a:t>
            </a:r>
            <a:r>
              <a:rPr lang="en-US" sz="1000" dirty="0"/>
              <a:t>. How would you rate the value of each of these designations overall? </a:t>
            </a:r>
          </a:p>
        </p:txBody>
      </p:sp>
    </p:spTree>
    <p:extLst>
      <p:ext uri="{BB962C8B-B14F-4D97-AF65-F5344CB8AC3E}">
        <p14:creationId xmlns:p14="http://schemas.microsoft.com/office/powerpoint/2010/main" val="29043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half of decision makers believe it would be valuable to have an association like IABC.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IABC Importance and Value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32740"/>
              </p:ext>
            </p:extLst>
          </p:nvPr>
        </p:nvGraphicFramePr>
        <p:xfrm>
          <a:off x="66847" y="2181642"/>
          <a:ext cx="4446329" cy="340909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66061"/>
                <a:gridCol w="2880268"/>
              </a:tblGrid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Very valuable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Somewhat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valuable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Not very valuable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Not at all valuable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Not applicable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098923398"/>
              </p:ext>
            </p:extLst>
          </p:nvPr>
        </p:nvGraphicFramePr>
        <p:xfrm>
          <a:off x="1703896" y="2041240"/>
          <a:ext cx="2872867" cy="367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772557"/>
            <a:ext cx="4864704" cy="6873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(n=162)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B4</a:t>
            </a:r>
            <a:r>
              <a:rPr lang="en-US" sz="1000" dirty="0"/>
              <a:t>. Thinking generally, how valuable do you think it is for professional communicators to have an association like the International Association of Business Communicators (IABC) that they can belong to?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6762" y="5911057"/>
            <a:ext cx="4567237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(n=162)</a:t>
            </a:r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B3</a:t>
            </a:r>
            <a:r>
              <a:rPr lang="en-US" sz="1000" dirty="0"/>
              <a:t>. Thinking about professional communicators in general, how important are they to </a:t>
            </a:r>
            <a:r>
              <a:rPr lang="en-US" sz="1000" b="1" dirty="0"/>
              <a:t>your organization</a:t>
            </a:r>
            <a:r>
              <a:rPr lang="en-US" sz="1000" dirty="0"/>
              <a:t>?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016367" y="2245364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414055" y="2609518"/>
            <a:ext cx="875795" cy="489060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Valuable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53%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2279267" y="3617531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73853" y="3981685"/>
            <a:ext cx="1199522" cy="489060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Valuable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16%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92349" y="1719388"/>
            <a:ext cx="1387308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Value of IABC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798"/>
              </p:ext>
            </p:extLst>
          </p:nvPr>
        </p:nvGraphicFramePr>
        <p:xfrm>
          <a:off x="4656143" y="2181642"/>
          <a:ext cx="4446329" cy="340909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80657"/>
                <a:gridCol w="2865672"/>
              </a:tblGrid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Very important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Somewhat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entury Gothic"/>
                        </a:rPr>
                        <a:t>important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entury Gothic"/>
                        </a:rPr>
                        <a:t>very important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Not at all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entury Gothic"/>
                        </a:rPr>
                        <a:t>important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Not applicable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56834142"/>
              </p:ext>
            </p:extLst>
          </p:nvPr>
        </p:nvGraphicFramePr>
        <p:xfrm>
          <a:off x="6293192" y="2041240"/>
          <a:ext cx="2872867" cy="367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ight Brace 23"/>
          <p:cNvSpPr/>
          <p:nvPr/>
        </p:nvSpPr>
        <p:spPr>
          <a:xfrm>
            <a:off x="7231443" y="2245364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623049" y="2609518"/>
            <a:ext cx="910640" cy="489060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Important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34%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7208763" y="3617531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609930" y="3981685"/>
            <a:ext cx="1209044" cy="489060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Important 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31%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10372" y="1719388"/>
            <a:ext cx="3929871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Importance of Professional Communicators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18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decision makers are split on whether a professional designation is valuable for a candidate to have.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Hiring Professional Communicators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72557"/>
            <a:ext cx="9042400" cy="6873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162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B4</a:t>
            </a:r>
            <a:r>
              <a:rPr lang="en-US" sz="1000" dirty="0"/>
              <a:t>. Please think about when you hire for individuals that are communicators – whether for an employee from your organization, a contractor or a firm you are hiring that has team members that will be acting as communicators in the work they do for you. How much value do you place on a candidate/firm having the professional designation for communicators – Accredited Business Communicator (ABC)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45177"/>
              </p:ext>
            </p:extLst>
          </p:nvPr>
        </p:nvGraphicFramePr>
        <p:xfrm>
          <a:off x="88199" y="1666802"/>
          <a:ext cx="8987447" cy="365176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42430"/>
                <a:gridCol w="2885527"/>
                <a:gridCol w="2222279"/>
                <a:gridCol w="837211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Don’t Know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09110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Hiring a contractor to work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for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your organization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9110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Hiring a firm to work as a subcontractor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10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Hiring someone for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your</a:t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organization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026750" y="5411460"/>
            <a:ext cx="1325313" cy="276999"/>
            <a:chOff x="5614533" y="5589723"/>
            <a:chExt cx="1325313" cy="276999"/>
          </a:xfrm>
        </p:grpSpPr>
        <p:sp>
          <p:nvSpPr>
            <p:cNvPr id="10" name="Rectangle 9"/>
            <p:cNvSpPr/>
            <p:nvPr/>
          </p:nvSpPr>
          <p:spPr>
            <a:xfrm>
              <a:off x="5614533" y="5674222"/>
              <a:ext cx="126000" cy="1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8951" y="5589723"/>
              <a:ext cx="124089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Very valuable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31405" y="5411460"/>
            <a:ext cx="1763928" cy="276999"/>
            <a:chOff x="6880584" y="5589723"/>
            <a:chExt cx="1763928" cy="276999"/>
          </a:xfrm>
        </p:grpSpPr>
        <p:sp>
          <p:nvSpPr>
            <p:cNvPr id="13" name="Rectangle 12"/>
            <p:cNvSpPr/>
            <p:nvPr/>
          </p:nvSpPr>
          <p:spPr>
            <a:xfrm>
              <a:off x="6880584" y="5674222"/>
              <a:ext cx="126000" cy="12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76342" y="5589723"/>
              <a:ext cx="166817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Somewhat valuable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73129" y="5411460"/>
            <a:ext cx="1587934" cy="276999"/>
            <a:chOff x="439652" y="5589723"/>
            <a:chExt cx="1587934" cy="276999"/>
          </a:xfrm>
        </p:grpSpPr>
        <p:sp>
          <p:nvSpPr>
            <p:cNvPr id="16" name="Rectangle 15"/>
            <p:cNvSpPr/>
            <p:nvPr/>
          </p:nvSpPr>
          <p:spPr>
            <a:xfrm>
              <a:off x="1901586" y="5674222"/>
              <a:ext cx="126000" cy="12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9652" y="5589723"/>
              <a:ext cx="150804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very valuable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11349" y="5411460"/>
            <a:ext cx="1624075" cy="276999"/>
            <a:chOff x="1890143" y="5589723"/>
            <a:chExt cx="1624075" cy="276999"/>
          </a:xfrm>
        </p:grpSpPr>
        <p:sp>
          <p:nvSpPr>
            <p:cNvPr id="19" name="Rectangle 18"/>
            <p:cNvSpPr/>
            <p:nvPr/>
          </p:nvSpPr>
          <p:spPr>
            <a:xfrm flipH="1">
              <a:off x="3388218" y="5674222"/>
              <a:ext cx="126000" cy="12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90143" y="5589723"/>
              <a:ext cx="155102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at all valuable</a:t>
              </a:r>
            </a:p>
          </p:txBody>
        </p:sp>
      </p:grp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069158696"/>
              </p:ext>
            </p:extLst>
          </p:nvPr>
        </p:nvGraphicFramePr>
        <p:xfrm>
          <a:off x="6013450" y="1934200"/>
          <a:ext cx="2308899" cy="352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6028464" y="1651348"/>
            <a:ext cx="975773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Valuable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23781" y="1651348"/>
            <a:ext cx="1312131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Valuable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786534973"/>
              </p:ext>
            </p:extLst>
          </p:nvPr>
        </p:nvGraphicFramePr>
        <p:xfrm>
          <a:off x="807364" y="1934200"/>
          <a:ext cx="2308899" cy="352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58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teve-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" y="4547812"/>
            <a:ext cx="1543338" cy="1801091"/>
          </a:xfrm>
          <a:prstGeom prst="rect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167" y="3880000"/>
            <a:ext cx="1728480" cy="1807472"/>
          </a:xfrm>
          <a:prstGeom prst="rect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302920" y="3880000"/>
            <a:ext cx="2900614" cy="1178762"/>
          </a:xfrm>
          <a:prstGeom prst="round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CA" sz="1400" b="1" i="1" dirty="0" smtClean="0">
                <a:solidFill>
                  <a:srgbClr val="999999"/>
                </a:solidFill>
              </a:rPr>
              <a:t>Western focus </a:t>
            </a:r>
            <a:r>
              <a:rPr lang="en-CA" sz="1400" dirty="0" smtClean="0">
                <a:solidFill>
                  <a:prstClr val="white"/>
                </a:solidFill>
              </a:rPr>
              <a:t>– we eat, breath, sleep and live the west and know the market, the brands and the consumers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750113" y="5170141"/>
            <a:ext cx="2917850" cy="1178762"/>
          </a:xfrm>
          <a:prstGeom prst="round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CA" sz="1400" b="1" i="1" dirty="0" smtClean="0">
                <a:solidFill>
                  <a:srgbClr val="999999"/>
                </a:solidFill>
              </a:rPr>
              <a:t>Senior level team </a:t>
            </a:r>
            <a:r>
              <a:rPr lang="en-CA" sz="1400" dirty="0" smtClean="0">
                <a:solidFill>
                  <a:srgbClr val="FFFFFF"/>
                </a:solidFill>
              </a:rPr>
              <a:t>– credibility in the market, broad range and depth of research expertise and specific experience</a:t>
            </a:r>
            <a:endParaRPr lang="en-CA" sz="1400" u="sng" dirty="0" smtClean="0">
              <a:solidFill>
                <a:srgbClr val="FFFFFF"/>
              </a:solidFill>
            </a:endParaRPr>
          </a:p>
        </p:txBody>
      </p:sp>
      <p:pic>
        <p:nvPicPr>
          <p:cNvPr id="15" name="Picture 14" descr="Website - Banner Imag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1109"/>
            <a:ext cx="9144000" cy="24545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Insights West: A Brief Introduction</a:t>
            </a:r>
            <a:endParaRPr lang="en-CA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589" y="2609671"/>
            <a:ext cx="8936750" cy="3466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800" b="1" i="1" dirty="0" smtClean="0">
                <a:solidFill>
                  <a:schemeClr val="bg1"/>
                </a:solidFill>
              </a:rPr>
              <a:t>Progressive, full-service market research company offering insights-driven research solutions and interpretative analysis through leading-edge tools, normative databases and senior level expertise.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>
                <a:latin typeface="Calibri"/>
              </a:rPr>
              <a:pPr>
                <a:defRPr/>
              </a:pPr>
              <a:t>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1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19066" y="4356665"/>
            <a:ext cx="8905864" cy="146398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creen Shot 2014-03-28 at 10.32.08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7" y="4660680"/>
            <a:ext cx="8914683" cy="1145820"/>
          </a:xfrm>
          <a:prstGeom prst="rect">
            <a:avLst/>
          </a:prstGeom>
          <a:ln w="12700" cmpd="sng"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252303" y="1652588"/>
            <a:ext cx="4173606" cy="256297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733561645"/>
              </p:ext>
            </p:extLst>
          </p:nvPr>
        </p:nvGraphicFramePr>
        <p:xfrm>
          <a:off x="2116434" y="2026576"/>
          <a:ext cx="2469563" cy="227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have placed an ad with IABC due to low awareness and a lack of need.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IABC Importance and Value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11057"/>
            <a:ext cx="9144000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(n=162)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B5</a:t>
            </a:r>
            <a:r>
              <a:rPr lang="en-US" sz="1000" dirty="0"/>
              <a:t>. Have you ever placed an ad with the IABC for a communications/marketing job posting?</a:t>
            </a:r>
            <a:br>
              <a:rPr lang="en-US" sz="1000" dirty="0"/>
            </a:br>
            <a:r>
              <a:rPr lang="en-US" sz="1000" dirty="0" smtClean="0"/>
              <a:t>B5b</a:t>
            </a:r>
            <a:r>
              <a:rPr lang="en-US" sz="1000" dirty="0"/>
              <a:t>. Why did you not place an ad with the IABC for a job posting? Please write your response in the box below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20" name="Rounded Rectangle 19"/>
          <p:cNvSpPr/>
          <p:nvPr/>
        </p:nvSpPr>
        <p:spPr>
          <a:xfrm>
            <a:off x="2363098" y="1730728"/>
            <a:ext cx="1952016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Placed Ad with IABC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2545" y="4411754"/>
            <a:ext cx="3258188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Reason for not Placing Ad with IABC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Bent-Up Arrow 5"/>
          <p:cNvSpPr/>
          <p:nvPr/>
        </p:nvSpPr>
        <p:spPr>
          <a:xfrm rot="10800000">
            <a:off x="158424" y="3351281"/>
            <a:ext cx="942066" cy="882734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679996" y="1968968"/>
            <a:ext cx="3307451" cy="819363"/>
          </a:xfrm>
          <a:prstGeom prst="wedgeRoundRectCallout">
            <a:avLst>
              <a:gd name="adj1" fmla="val -81599"/>
              <a:gd name="adj2" fmla="val 13585"/>
              <a:gd name="adj3" fmla="val 1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/>
              <a:t> </a:t>
            </a:r>
            <a:r>
              <a:rPr lang="en-US" sz="1200" i="1" dirty="0" smtClean="0"/>
              <a:t>“I </a:t>
            </a:r>
            <a:r>
              <a:rPr lang="en-US" sz="1200" i="1" dirty="0"/>
              <a:t>needed to find a place where communications </a:t>
            </a:r>
            <a:r>
              <a:rPr lang="en-US" sz="1200" i="1" dirty="0" smtClean="0"/>
              <a:t>people </a:t>
            </a:r>
            <a:r>
              <a:rPr lang="en-US" sz="1200" i="1" dirty="0"/>
              <a:t>specifically look for jobs. I needed to </a:t>
            </a:r>
            <a:r>
              <a:rPr lang="en-US" sz="1200" i="1" dirty="0" smtClean="0"/>
              <a:t>make </a:t>
            </a:r>
            <a:r>
              <a:rPr lang="en-US" sz="1200" i="1" dirty="0"/>
              <a:t>sure the right target audience </a:t>
            </a:r>
            <a:r>
              <a:rPr lang="en-US" sz="1200" i="1" dirty="0" smtClean="0"/>
              <a:t>saw my </a:t>
            </a:r>
            <a:r>
              <a:rPr lang="en-US" sz="1200" i="1" dirty="0"/>
              <a:t>posting</a:t>
            </a:r>
            <a:r>
              <a:rPr lang="en-US" sz="1200" i="1" dirty="0" smtClean="0"/>
              <a:t>.”</a:t>
            </a:r>
            <a:endParaRPr lang="en-US" sz="1200" i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679996" y="3369892"/>
            <a:ext cx="3307451" cy="451603"/>
          </a:xfrm>
          <a:prstGeom prst="wedgeRoundRectCallout">
            <a:avLst>
              <a:gd name="adj1" fmla="val -82666"/>
              <a:gd name="adj2" fmla="val -218360"/>
              <a:gd name="adj3" fmla="val 1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“</a:t>
            </a:r>
            <a:r>
              <a:rPr lang="en-US" sz="1200" i="1" dirty="0">
                <a:solidFill>
                  <a:schemeClr val="bg1"/>
                </a:solidFill>
                <a:ea typeface="Arial"/>
                <a:cs typeface="Arial"/>
              </a:rPr>
              <a:t>I was looking to fill a "Communications Manager" position</a:t>
            </a:r>
            <a:r>
              <a:rPr lang="en-US" sz="1200" i="1" dirty="0" smtClean="0">
                <a:solidFill>
                  <a:schemeClr val="bg1"/>
                </a:solidFill>
                <a:ea typeface="Arial"/>
                <a:cs typeface="Arial"/>
              </a:rPr>
              <a:t>.</a:t>
            </a:r>
            <a:r>
              <a:rPr lang="en-US" sz="1200" i="1" dirty="0" smtClean="0">
                <a:solidFill>
                  <a:schemeClr val="bg1"/>
                </a:solidFill>
              </a:rPr>
              <a:t>”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Among those familiar with IABC, intelligent, professional and honest are the top attributes associated with IABC.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Attributes Associated with IABC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82817"/>
            <a:ext cx="904240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Familiar with IABC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58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)*</a:t>
            </a:r>
            <a:b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*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mall base size, interpret with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caution.</a:t>
            </a:r>
            <a:endParaRPr lang="en-US" sz="1000" baseline="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1000" dirty="0"/>
              <a:t>B6. Below are a series of contrasting attributes that could be used to describe an organization.  For each of the attributes, please choose a dot closer towards the word that you believe best describes IABC.  The closer the dot is to the word, the more you believe it describes IABC.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47047"/>
              </p:ext>
            </p:extLst>
          </p:nvPr>
        </p:nvGraphicFramePr>
        <p:xfrm>
          <a:off x="66847" y="1802286"/>
          <a:ext cx="9001952" cy="378844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41325"/>
                <a:gridCol w="3059651"/>
                <a:gridCol w="3075093"/>
                <a:gridCol w="1425883"/>
              </a:tblGrid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Intelligent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Foolish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Professional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Unprofessional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Honest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Dishonest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 touch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Out of touch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Friendly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Intimidating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Efficient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Inefficient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Down to earth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Arrogant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Open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Secretive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Fresh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Stagnant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Inspiring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Uninspiring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Compassionate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Uncaring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Inclusive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Exclusive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141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Exciting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Boring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62497530"/>
              </p:ext>
            </p:extLst>
          </p:nvPr>
        </p:nvGraphicFramePr>
        <p:xfrm>
          <a:off x="4567238" y="1639353"/>
          <a:ext cx="3073400" cy="408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09439644"/>
              </p:ext>
            </p:extLst>
          </p:nvPr>
        </p:nvGraphicFramePr>
        <p:xfrm>
          <a:off x="1493838" y="1639353"/>
          <a:ext cx="3073400" cy="408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564063" y="5615580"/>
            <a:ext cx="863072" cy="276999"/>
            <a:chOff x="5614533" y="5589723"/>
            <a:chExt cx="863072" cy="276999"/>
          </a:xfrm>
        </p:grpSpPr>
        <p:sp>
          <p:nvSpPr>
            <p:cNvPr id="13" name="Rectangle 12"/>
            <p:cNvSpPr/>
            <p:nvPr/>
          </p:nvSpPr>
          <p:spPr>
            <a:xfrm>
              <a:off x="5614533" y="5674222"/>
              <a:ext cx="126000" cy="12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8951" y="5589723"/>
              <a:ext cx="7786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Strongly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33997" y="5615580"/>
            <a:ext cx="1065269" cy="276999"/>
            <a:chOff x="6880584" y="5589723"/>
            <a:chExt cx="1065269" cy="276999"/>
          </a:xfrm>
        </p:grpSpPr>
        <p:sp>
          <p:nvSpPr>
            <p:cNvPr id="16" name="Rectangle 15"/>
            <p:cNvSpPr/>
            <p:nvPr/>
          </p:nvSpPr>
          <p:spPr>
            <a:xfrm>
              <a:off x="6880584" y="5674222"/>
              <a:ext cx="126000" cy="12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76342" y="5589723"/>
              <a:ext cx="96951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Somewhat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53435" y="5615580"/>
            <a:ext cx="1049400" cy="276999"/>
            <a:chOff x="978186" y="5589723"/>
            <a:chExt cx="1049400" cy="276999"/>
          </a:xfrm>
        </p:grpSpPr>
        <p:sp>
          <p:nvSpPr>
            <p:cNvPr id="19" name="Rectangle 18"/>
            <p:cNvSpPr/>
            <p:nvPr/>
          </p:nvSpPr>
          <p:spPr>
            <a:xfrm>
              <a:off x="1901586" y="5674222"/>
              <a:ext cx="126000" cy="12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8186" y="5589723"/>
              <a:ext cx="96951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Somewhat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12359" y="5615580"/>
            <a:ext cx="851704" cy="276999"/>
            <a:chOff x="2662514" y="5589723"/>
            <a:chExt cx="851704" cy="276999"/>
          </a:xfrm>
        </p:grpSpPr>
        <p:sp>
          <p:nvSpPr>
            <p:cNvPr id="22" name="Rectangle 21"/>
            <p:cNvSpPr/>
            <p:nvPr/>
          </p:nvSpPr>
          <p:spPr>
            <a:xfrm flipH="1">
              <a:off x="3388218" y="5674222"/>
              <a:ext cx="126000" cy="1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2514" y="5589723"/>
              <a:ext cx="7786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Strongly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0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Currently, many decision makers do not find it important to hire communications professionals that are members of IABC.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IABC/Accreditation Importance and Value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20296"/>
              </p:ext>
            </p:extLst>
          </p:nvPr>
        </p:nvGraphicFramePr>
        <p:xfrm>
          <a:off x="66847" y="2181642"/>
          <a:ext cx="4446329" cy="340909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77400"/>
                <a:gridCol w="2868929"/>
              </a:tblGrid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Very important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Somewhat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entury Gothic"/>
                        </a:rPr>
                        <a:t>important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Not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entury Gothic"/>
                        </a:rPr>
                        <a:t>very important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 fontAlgn="b">
                        <a:lnSpc>
                          <a:spcPct val="8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Not at all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entury Gothic"/>
                        </a:rPr>
                        <a:t>important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Not sure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27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84927097"/>
              </p:ext>
            </p:extLst>
          </p:nvPr>
        </p:nvGraphicFramePr>
        <p:xfrm>
          <a:off x="1703896" y="2041240"/>
          <a:ext cx="2872867" cy="367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911057"/>
            <a:ext cx="4567238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(n=162)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B7</a:t>
            </a:r>
            <a:r>
              <a:rPr lang="en-US" sz="1000" dirty="0"/>
              <a:t>. All things considered, how important is it for you to hire communications professionals that are members of the IABC?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6762" y="5772557"/>
            <a:ext cx="4567237" cy="6873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Marketing Decision Makers 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(n=162)</a:t>
            </a:r>
          </a:p>
          <a:p>
            <a:pPr algn="r"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B8</a:t>
            </a:r>
            <a:r>
              <a:rPr lang="en-US" sz="1000" dirty="0"/>
              <a:t>. When choosing between two communications candidates of similar experience, would professional certification/accreditation play a role in your final decision?</a:t>
            </a:r>
          </a:p>
        </p:txBody>
      </p:sp>
      <p:sp>
        <p:nvSpPr>
          <p:cNvPr id="3" name="Right Brace 2"/>
          <p:cNvSpPr/>
          <p:nvPr/>
        </p:nvSpPr>
        <p:spPr>
          <a:xfrm>
            <a:off x="2460707" y="2245364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2993687" y="3617531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92349" y="1719388"/>
            <a:ext cx="1387308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Value of IABC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46874"/>
              </p:ext>
            </p:extLst>
          </p:nvPr>
        </p:nvGraphicFramePr>
        <p:xfrm>
          <a:off x="4656143" y="2181642"/>
          <a:ext cx="4446329" cy="340909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80657"/>
                <a:gridCol w="2865672"/>
              </a:tblGrid>
              <a:tr h="6818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Definitely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Probably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Probably not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Definitely not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181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Not sure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793272509"/>
              </p:ext>
            </p:extLst>
          </p:nvPr>
        </p:nvGraphicFramePr>
        <p:xfrm>
          <a:off x="6293192" y="2041240"/>
          <a:ext cx="2872867" cy="367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ight Brace 23"/>
          <p:cNvSpPr/>
          <p:nvPr/>
        </p:nvSpPr>
        <p:spPr>
          <a:xfrm>
            <a:off x="7685043" y="2245364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61013" y="2609518"/>
            <a:ext cx="910640" cy="489060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Important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16%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7435563" y="3617531"/>
            <a:ext cx="328850" cy="1224744"/>
          </a:xfrm>
          <a:prstGeom prst="righ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369556" y="3981685"/>
            <a:ext cx="1209044" cy="489060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Important 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58%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10372" y="1719388"/>
            <a:ext cx="3929871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Importance of Professional Communicators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94785" y="2444367"/>
            <a:ext cx="858204" cy="819363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Part of 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Decision</a:t>
            </a:r>
          </a:p>
          <a:p>
            <a:pPr algn="ctr" fontAlgn="b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49%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39859" y="3827875"/>
            <a:ext cx="944161" cy="819363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 Part of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Decision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b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34%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0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Nearly a quarter of decision makers say they would be more likely to hire a candidate that is ISO certified in communications.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ISO Certification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11057"/>
            <a:ext cx="9042400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</a:t>
            </a:r>
            <a:r>
              <a:rPr lang="en-US" sz="1000" dirty="0">
                <a:solidFill>
                  <a:srgbClr val="000000"/>
                </a:solidFill>
                <a:cs typeface="Century Gothic"/>
              </a:rPr>
              <a:t>Marketing Decision Makers (n=162</a:t>
            </a:r>
            <a:r>
              <a:rPr lang="en-US" sz="1000" dirty="0" smtClean="0">
                <a:solidFill>
                  <a:srgbClr val="000000"/>
                </a:solidFill>
                <a:cs typeface="Century Gothic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B9</a:t>
            </a:r>
            <a:r>
              <a:rPr lang="en-US" sz="1000" dirty="0"/>
              <a:t>. If a communications professional was ISO certified in communications, would you be more likely, just as likely, or less likely to hire them over a professional who was not ISO certified in communications?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40174996"/>
              </p:ext>
            </p:extLst>
          </p:nvPr>
        </p:nvGraphicFramePr>
        <p:xfrm>
          <a:off x="1827985" y="1859571"/>
          <a:ext cx="5533743" cy="41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7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strong website is deemed to be the most important marketing communications activity within a company, followed by strong employee communications.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Importance of Marketing Communications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11057"/>
            <a:ext cx="9042400" cy="548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All respondents (n=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200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A5</a:t>
            </a:r>
            <a:r>
              <a:rPr lang="en-US" sz="1000" dirty="0"/>
              <a:t>. On a 5 point scale where 5 means “very important” and 1 means “not important at all,” how would you rate the importance of the following marketing communications activities within your company?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88483"/>
              </p:ext>
            </p:extLst>
          </p:nvPr>
        </p:nvGraphicFramePr>
        <p:xfrm>
          <a:off x="66847" y="1666802"/>
          <a:ext cx="8994406" cy="392543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51553"/>
                <a:gridCol w="2891608"/>
                <a:gridCol w="2222569"/>
                <a:gridCol w="828676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Don’t Know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Website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Employee communications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Social media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Advertising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Corporate communications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Email marketing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Issues management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Stakeholder relations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Media relations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Brochures/printed materials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Press releases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95581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Hiring communications professionals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322694556"/>
              </p:ext>
            </p:extLst>
          </p:nvPr>
        </p:nvGraphicFramePr>
        <p:xfrm>
          <a:off x="6008687" y="1934199"/>
          <a:ext cx="256407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08688" y="5694960"/>
            <a:ext cx="2513796" cy="276999"/>
            <a:chOff x="3537922" y="5694960"/>
            <a:chExt cx="2513796" cy="276999"/>
          </a:xfrm>
        </p:grpSpPr>
        <p:grpSp>
          <p:nvGrpSpPr>
            <p:cNvPr id="22" name="Group 21"/>
            <p:cNvGrpSpPr/>
            <p:nvPr/>
          </p:nvGrpSpPr>
          <p:grpSpPr>
            <a:xfrm>
              <a:off x="3537922" y="5694960"/>
              <a:ext cx="1709382" cy="276999"/>
              <a:chOff x="5614533" y="5589723"/>
              <a:chExt cx="1709382" cy="2769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14533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98951" y="5589723"/>
                <a:ext cx="1624964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10 – Very important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282901" y="5694960"/>
              <a:ext cx="366610" cy="276999"/>
              <a:chOff x="6880584" y="5589723"/>
              <a:chExt cx="366610" cy="27699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9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685108" y="5694960"/>
              <a:ext cx="366610" cy="276999"/>
              <a:chOff x="6880584" y="5589723"/>
              <a:chExt cx="366610" cy="27699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880584" y="5674222"/>
                <a:ext cx="126000" cy="12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76342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8</a:t>
                </a:r>
                <a:endPara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32877" y="5694960"/>
            <a:ext cx="2691207" cy="276999"/>
            <a:chOff x="444217" y="5694960"/>
            <a:chExt cx="2691207" cy="276999"/>
          </a:xfrm>
        </p:grpSpPr>
        <p:grpSp>
          <p:nvGrpSpPr>
            <p:cNvPr id="34" name="Group 33"/>
            <p:cNvGrpSpPr/>
            <p:nvPr/>
          </p:nvGrpSpPr>
          <p:grpSpPr>
            <a:xfrm>
              <a:off x="1200641" y="5694960"/>
              <a:ext cx="1934783" cy="276999"/>
              <a:chOff x="1579435" y="5589723"/>
              <a:chExt cx="1934783" cy="276999"/>
            </a:xfrm>
          </p:grpSpPr>
          <p:sp>
            <p:nvSpPr>
              <p:cNvPr id="35" name="Rectangle 34"/>
              <p:cNvSpPr/>
              <p:nvPr/>
            </p:nvSpPr>
            <p:spPr>
              <a:xfrm flipH="1">
                <a:off x="3388218" y="5674222"/>
                <a:ext cx="126000" cy="126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79435" y="5589723"/>
                <a:ext cx="1861733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1200" b="1" baseline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Not at all important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 – 1 </a:t>
                </a:r>
                <a:endPara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22429" y="5694960"/>
              <a:ext cx="343902" cy="276999"/>
              <a:chOff x="3170316" y="5589723"/>
              <a:chExt cx="343902" cy="276999"/>
            </a:xfrm>
          </p:grpSpPr>
          <p:sp>
            <p:nvSpPr>
              <p:cNvPr id="38" name="Rectangle 37"/>
              <p:cNvSpPr/>
              <p:nvPr/>
            </p:nvSpPr>
            <p:spPr>
              <a:xfrm flipH="1">
                <a:off x="3388218" y="5674222"/>
                <a:ext cx="126000" cy="12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70316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2</a:t>
                </a:r>
                <a:endPara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44217" y="5694960"/>
              <a:ext cx="343902" cy="276999"/>
              <a:chOff x="3170316" y="5589723"/>
              <a:chExt cx="343902" cy="276999"/>
            </a:xfrm>
          </p:grpSpPr>
          <p:sp>
            <p:nvSpPr>
              <p:cNvPr id="41" name="Rectangle 40"/>
              <p:cNvSpPr/>
              <p:nvPr/>
            </p:nvSpPr>
            <p:spPr>
              <a:xfrm flipH="1">
                <a:off x="3388218" y="5674222"/>
                <a:ext cx="126000" cy="126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170316" y="5589723"/>
                <a:ext cx="270852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3</a:t>
                </a:r>
                <a:endPara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</p:grpSp>
      </p:grp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2342201587"/>
              </p:ext>
            </p:extLst>
          </p:nvPr>
        </p:nvGraphicFramePr>
        <p:xfrm>
          <a:off x="552184" y="1934199"/>
          <a:ext cx="256407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1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322980"/>
            <a:ext cx="9144000" cy="5143538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Implications/Recommendations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476A8DF-D2B0-4057-9AE9-F89CB11334C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4451" y="2032571"/>
            <a:ext cx="8966199" cy="32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+mj-lt"/>
              <a:buAutoNum type="arabicParenR" startAt="2"/>
            </a:pPr>
            <a:r>
              <a:rPr lang="en-US" sz="1400" dirty="0" smtClean="0">
                <a:solidFill>
                  <a:srgbClr val="000000"/>
                </a:solidFill>
              </a:rPr>
              <a:t>xxx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451" y="5631928"/>
            <a:ext cx="8966199" cy="32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+mj-lt"/>
              <a:buAutoNum type="arabicParenR" startAt="7"/>
            </a:pPr>
            <a:r>
              <a:rPr lang="en-US" sz="1400" dirty="0" smtClean="0">
                <a:solidFill>
                  <a:srgbClr val="000000"/>
                </a:solidFill>
              </a:rPr>
              <a:t>xxx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451" y="3515218"/>
            <a:ext cx="8966199" cy="32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+mj-lt"/>
              <a:buAutoNum type="arabicParenR" startAt="4"/>
            </a:pPr>
            <a:r>
              <a:rPr lang="en-US" sz="1400" dirty="0" smtClean="0">
                <a:solidFill>
                  <a:srgbClr val="000000"/>
                </a:solidFill>
              </a:rPr>
              <a:t>xxx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451" y="4149278"/>
            <a:ext cx="8966199" cy="32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+mj-lt"/>
              <a:buAutoNum type="arabicParenR" startAt="5"/>
            </a:pPr>
            <a:r>
              <a:rPr lang="en-US" sz="1400" dirty="0" smtClean="0">
                <a:solidFill>
                  <a:srgbClr val="000000"/>
                </a:solidFill>
              </a:rPr>
              <a:t>xxx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451" y="4783338"/>
            <a:ext cx="8966199" cy="32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+mj-lt"/>
              <a:buAutoNum type="arabicParenR" startAt="6"/>
            </a:pPr>
            <a:r>
              <a:rPr lang="en-US" sz="1400" dirty="0" smtClean="0">
                <a:solidFill>
                  <a:srgbClr val="000000"/>
                </a:solidFill>
              </a:rPr>
              <a:t>xxx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4451" y="2666631"/>
            <a:ext cx="8966199" cy="32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+mj-lt"/>
              <a:buAutoNum type="arabicParenR" startAt="3"/>
            </a:pPr>
            <a:r>
              <a:rPr lang="en-US" sz="1400" dirty="0" smtClean="0">
                <a:solidFill>
                  <a:srgbClr val="000000"/>
                </a:solidFill>
              </a:rPr>
              <a:t>xxx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4451" y="1398511"/>
            <a:ext cx="8966199" cy="32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+mj-lt"/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xxx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Insights West: A Brief Introduction (cont.)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>
                <a:latin typeface="Calibri"/>
              </a:rPr>
              <a:pPr>
                <a:defRPr/>
              </a:pPr>
              <a:t>3</a:t>
            </a:fld>
            <a:endParaRPr lang="en-US" dirty="0">
              <a:latin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168887" y="2036842"/>
            <a:ext cx="3340642" cy="1597022"/>
            <a:chOff x="5168887" y="2036842"/>
            <a:chExt cx="3340642" cy="1597022"/>
          </a:xfrm>
        </p:grpSpPr>
        <p:sp>
          <p:nvSpPr>
            <p:cNvPr id="32" name="Freeform 31"/>
            <p:cNvSpPr/>
            <p:nvPr/>
          </p:nvSpPr>
          <p:spPr>
            <a:xfrm rot="19038400">
              <a:off x="5168887" y="3502061"/>
              <a:ext cx="617111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617111" y="2882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5402885" y="2462289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52" name="Content Placeholder 1"/>
            <p:cNvSpPr txBox="1">
              <a:spLocks/>
            </p:cNvSpPr>
            <p:nvPr/>
          </p:nvSpPr>
          <p:spPr>
            <a:xfrm>
              <a:off x="6619529" y="2036842"/>
              <a:ext cx="1890000" cy="994882"/>
            </a:xfrm>
            <a:prstGeom prst="round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en-CA" sz="1300" b="1" i="1" dirty="0" smtClean="0">
                  <a:solidFill>
                    <a:srgbClr val="999999"/>
                  </a:solidFill>
                </a:rPr>
                <a:t>Tools and normative databases:</a:t>
              </a:r>
              <a:r>
                <a:rPr lang="en-CA" sz="1300" dirty="0" smtClean="0">
                  <a:solidFill>
                    <a:srgbClr val="999999"/>
                  </a:solidFill>
                </a:rPr>
                <a:t> </a:t>
              </a:r>
              <a:r>
                <a:rPr lang="en-CA" sz="1300" dirty="0" smtClean="0">
                  <a:solidFill>
                    <a:srgbClr val="FFFFFF"/>
                  </a:solidFill>
                </a:rPr>
                <a:t>proven approaches and context for your results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1141" y="2588205"/>
              <a:ext cx="888571" cy="89557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618132" y="5039921"/>
            <a:ext cx="3273936" cy="1257741"/>
            <a:chOff x="618132" y="5039921"/>
            <a:chExt cx="3273936" cy="1257741"/>
          </a:xfrm>
        </p:grpSpPr>
        <p:sp>
          <p:nvSpPr>
            <p:cNvPr id="48" name="Freeform 47"/>
            <p:cNvSpPr/>
            <p:nvPr/>
          </p:nvSpPr>
          <p:spPr>
            <a:xfrm rot="8100000">
              <a:off x="3274957" y="5181495"/>
              <a:ext cx="617111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617111" y="2882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2566137" y="5039921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54" name="Content Placeholder 1"/>
            <p:cNvSpPr txBox="1">
              <a:spLocks/>
            </p:cNvSpPr>
            <p:nvPr/>
          </p:nvSpPr>
          <p:spPr>
            <a:xfrm>
              <a:off x="618132" y="5656919"/>
              <a:ext cx="1890000" cy="640743"/>
            </a:xfrm>
            <a:prstGeom prst="round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en-CA" sz="1300" b="1" i="1" dirty="0" smtClean="0">
                  <a:solidFill>
                    <a:srgbClr val="999999"/>
                  </a:solidFill>
                </a:rPr>
                <a:t>Great value:</a:t>
              </a:r>
              <a:r>
                <a:rPr lang="en-CA" sz="1300" dirty="0" smtClean="0">
                  <a:solidFill>
                    <a:srgbClr val="999999"/>
                  </a:solidFill>
                </a:rPr>
                <a:t> </a:t>
              </a:r>
              <a:r>
                <a:rPr lang="en-CA" sz="1300" dirty="0" smtClean="0">
                  <a:solidFill>
                    <a:srgbClr val="FFFFFF"/>
                  </a:solidFill>
                </a:rPr>
                <a:t>lower costs for very high calibre work</a:t>
              </a:r>
              <a:endParaRPr lang="en-CA" sz="1300" dirty="0">
                <a:solidFill>
                  <a:prstClr val="black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1752" y="5214440"/>
              <a:ext cx="840344" cy="840344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549482" y="2036842"/>
            <a:ext cx="3342586" cy="1597022"/>
            <a:chOff x="549482" y="2036842"/>
            <a:chExt cx="3342586" cy="1597022"/>
          </a:xfrm>
        </p:grpSpPr>
        <p:sp>
          <p:nvSpPr>
            <p:cNvPr id="49" name="Freeform 48"/>
            <p:cNvSpPr/>
            <p:nvPr/>
          </p:nvSpPr>
          <p:spPr>
            <a:xfrm rot="2076800">
              <a:off x="3274957" y="3502061"/>
              <a:ext cx="617111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617111" y="2882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2498705" y="2462289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58" name="Content Placeholder 1"/>
            <p:cNvSpPr txBox="1">
              <a:spLocks/>
            </p:cNvSpPr>
            <p:nvPr/>
          </p:nvSpPr>
          <p:spPr>
            <a:xfrm>
              <a:off x="549482" y="2036842"/>
              <a:ext cx="1890000" cy="994882"/>
            </a:xfrm>
            <a:prstGeom prst="round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en-CA" sz="1300" b="1" i="1" dirty="0" smtClean="0">
                  <a:solidFill>
                    <a:srgbClr val="999999"/>
                  </a:solidFill>
                </a:rPr>
                <a:t>Strong Partnerships:</a:t>
              </a:r>
              <a:r>
                <a:rPr lang="en-CA" sz="1300" dirty="0" smtClean="0">
                  <a:solidFill>
                    <a:srgbClr val="999999"/>
                  </a:solidFill>
                </a:rPr>
                <a:t> </a:t>
              </a:r>
              <a:r>
                <a:rPr lang="en-CA" sz="1300" dirty="0" smtClean="0">
                  <a:solidFill>
                    <a:srgbClr val="FFFFFF"/>
                  </a:solidFill>
                </a:rPr>
                <a:t>allows us to conduct national and international studies easily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2305" y="2599532"/>
              <a:ext cx="881746" cy="88174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158825" y="3784630"/>
            <a:ext cx="3719522" cy="1171952"/>
            <a:chOff x="158825" y="3784630"/>
            <a:chExt cx="3719522" cy="1171952"/>
          </a:xfrm>
        </p:grpSpPr>
        <p:sp>
          <p:nvSpPr>
            <p:cNvPr id="47" name="Freeform 46"/>
            <p:cNvSpPr/>
            <p:nvPr/>
          </p:nvSpPr>
          <p:spPr>
            <a:xfrm>
              <a:off x="3192518" y="4341778"/>
              <a:ext cx="685829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685829" y="2882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 44"/>
            <p:cNvSpPr/>
            <p:nvPr/>
          </p:nvSpPr>
          <p:spPr>
            <a:xfrm>
              <a:off x="2106855" y="3784819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158825" y="3784630"/>
              <a:ext cx="1890000" cy="1171952"/>
            </a:xfrm>
            <a:prstGeom prst="round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en-CA" sz="1300" b="1" i="1" dirty="0" smtClean="0">
                  <a:solidFill>
                    <a:schemeClr val="bg2"/>
                  </a:solidFill>
                </a:rPr>
                <a:t>Technology enabled: </a:t>
              </a:r>
              <a:r>
                <a:rPr lang="en-CA" sz="1300" dirty="0" smtClean="0">
                  <a:solidFill>
                    <a:srgbClr val="FFFFFF"/>
                  </a:solidFill>
                </a:rPr>
                <a:t>mobile engaged panel and expertise with social media, digital and online</a:t>
              </a:r>
            </a:p>
          </p:txBody>
        </p:sp>
        <p:pic>
          <p:nvPicPr>
            <p:cNvPr id="67" name="Picture 66" descr="phon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424" y="3989495"/>
              <a:ext cx="603145" cy="768337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4" name="Group 73"/>
          <p:cNvGrpSpPr/>
          <p:nvPr/>
        </p:nvGrpSpPr>
        <p:grpSpPr>
          <a:xfrm>
            <a:off x="5168887" y="5039921"/>
            <a:ext cx="3336601" cy="1257741"/>
            <a:chOff x="5168887" y="5039921"/>
            <a:chExt cx="3336601" cy="1257741"/>
          </a:xfrm>
        </p:grpSpPr>
        <p:sp>
          <p:nvSpPr>
            <p:cNvPr id="30" name="Freeform 29"/>
            <p:cNvSpPr/>
            <p:nvPr/>
          </p:nvSpPr>
          <p:spPr>
            <a:xfrm rot="2561600">
              <a:off x="5168887" y="5181495"/>
              <a:ext cx="617111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617111" y="2882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5391646" y="5039921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6615488" y="5656919"/>
              <a:ext cx="1890000" cy="640743"/>
            </a:xfrm>
            <a:prstGeom prst="round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en-CA" sz="1300" b="1" i="1" dirty="0" smtClean="0">
                  <a:solidFill>
                    <a:srgbClr val="999999"/>
                  </a:solidFill>
                </a:rPr>
                <a:t>Strong industry expertise:</a:t>
              </a:r>
              <a:r>
                <a:rPr lang="en-CA" sz="1300" dirty="0" smtClean="0">
                  <a:solidFill>
                    <a:srgbClr val="999999"/>
                  </a:solidFill>
                </a:rPr>
                <a:t> </a:t>
              </a:r>
              <a:r>
                <a:rPr lang="en-CA" sz="1300" dirty="0" smtClean="0">
                  <a:solidFill>
                    <a:srgbClr val="FFFFFF"/>
                  </a:solidFill>
                </a:rPr>
                <a:t>across a variety of sectors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0725" y="5180725"/>
              <a:ext cx="632437" cy="868137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5250657" y="3696095"/>
            <a:ext cx="3730893" cy="1349022"/>
            <a:chOff x="5250657" y="3696095"/>
            <a:chExt cx="3730893" cy="1349022"/>
          </a:xfrm>
        </p:grpSpPr>
        <p:sp>
          <p:nvSpPr>
            <p:cNvPr id="31" name="Freeform 30"/>
            <p:cNvSpPr/>
            <p:nvPr/>
          </p:nvSpPr>
          <p:spPr>
            <a:xfrm>
              <a:off x="5250657" y="4341778"/>
              <a:ext cx="685829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685829" y="2882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5857814" y="3784819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7091550" y="3696095"/>
              <a:ext cx="1890000" cy="1349022"/>
            </a:xfrm>
            <a:prstGeom prst="round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en-CA" sz="1300" b="1" i="1" dirty="0" smtClean="0">
                  <a:solidFill>
                    <a:srgbClr val="999999"/>
                  </a:solidFill>
                </a:rPr>
                <a:t>Size</a:t>
              </a:r>
              <a:r>
                <a:rPr lang="en-CA" sz="1300" dirty="0" smtClean="0">
                  <a:solidFill>
                    <a:srgbClr val="999999"/>
                  </a:solidFill>
                </a:rPr>
                <a:t>: </a:t>
              </a:r>
              <a:r>
                <a:rPr lang="en-CA" sz="1300" dirty="0" smtClean="0">
                  <a:solidFill>
                    <a:srgbClr val="FFFFFF"/>
                  </a:solidFill>
                </a:rPr>
                <a:t>small enough to be nimble, flexible and innovative but big enough to handle large, complex projects</a:t>
              </a:r>
            </a:p>
          </p:txBody>
        </p:sp>
        <p:pic>
          <p:nvPicPr>
            <p:cNvPr id="2" name="Picture 1" descr="Yoga1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987" y="3832047"/>
              <a:ext cx="561799" cy="1065865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3084854" y="1379082"/>
            <a:ext cx="2972743" cy="2305265"/>
            <a:chOff x="3084854" y="1379082"/>
            <a:chExt cx="2972743" cy="2305265"/>
          </a:xfrm>
        </p:grpSpPr>
        <p:sp>
          <p:nvSpPr>
            <p:cNvPr id="51" name="Freeform 50"/>
            <p:cNvSpPr/>
            <p:nvPr/>
          </p:nvSpPr>
          <p:spPr>
            <a:xfrm rot="16200000">
              <a:off x="4228311" y="3312605"/>
              <a:ext cx="685829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685829" y="28828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3985438" y="1902734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>
            <a:xfrm>
              <a:off x="3084854" y="1379082"/>
              <a:ext cx="2972743" cy="463673"/>
            </a:xfrm>
            <a:prstGeom prst="round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  <a:tabLst>
                  <a:tab pos="174625" algn="l"/>
                </a:tabLst>
              </a:pPr>
              <a:r>
                <a:rPr lang="en-CA" sz="1300" b="1" i="1" dirty="0" smtClean="0">
                  <a:solidFill>
                    <a:srgbClr val="999999"/>
                  </a:solidFill>
                </a:rPr>
                <a:t>Our own consumer panel:</a:t>
              </a:r>
              <a:r>
                <a:rPr lang="en-CA" sz="1300" dirty="0" smtClean="0">
                  <a:solidFill>
                    <a:srgbClr val="FFFFFF"/>
                  </a:solidFill>
                </a:rPr>
                <a:t> over 13,000 in BC and AB and growing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1783" y="2180175"/>
              <a:ext cx="1018885" cy="505711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3" name="Oval 32"/>
          <p:cNvSpPr/>
          <p:nvPr/>
        </p:nvSpPr>
        <p:spPr>
          <a:xfrm>
            <a:off x="3590925" y="3394294"/>
            <a:ext cx="1952625" cy="1952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9" name="Picture 58" descr="Base logo copy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983" y="4027635"/>
            <a:ext cx="1606073" cy="6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Some of Our Tools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>
                <a:latin typeface="Calibri"/>
              </a:rPr>
              <a:pPr>
                <a:defRPr/>
              </a:pPr>
              <a:t>4</a:t>
            </a:fld>
            <a:endParaRPr lang="en-US" dirty="0">
              <a:latin typeface="Calibri"/>
            </a:endParaRPr>
          </a:p>
        </p:txBody>
      </p:sp>
      <p:pic>
        <p:nvPicPr>
          <p:cNvPr id="8" name="Picture 7" descr="Sell Sheet Image - Brand Digital Insights.jpg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31" y="1441640"/>
            <a:ext cx="2520000" cy="17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ell Sheet Image - Creative Test Insights2.jpg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31" y="3781048"/>
            <a:ext cx="2520000" cy="17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ell Sheet Image - Employee Satisfaction Insights.jpg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009" y="3781048"/>
            <a:ext cx="2520000" cy="17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ell Sheet Image - Video Insights.jpg"/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009" y="1443182"/>
            <a:ext cx="2520000" cy="17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270626" y="2098795"/>
            <a:ext cx="2160000" cy="1226435"/>
          </a:xfrm>
          <a:prstGeom prst="roundRect">
            <a:avLst/>
          </a:prstGeom>
          <a:solidFill>
            <a:srgbClr val="000000"/>
          </a:solidFill>
        </p:spPr>
        <p:txBody>
          <a:bodyPr vert="horz" wrap="square" lIns="36000" tIns="45720" rIns="3600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CA" sz="1400" b="1" i="1" dirty="0" smtClean="0">
                <a:solidFill>
                  <a:srgbClr val="999999"/>
                </a:solidFill>
              </a:rPr>
              <a:t>Brand Digital Insights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CA" sz="1400" dirty="0" smtClean="0">
                <a:solidFill>
                  <a:prstClr val="white"/>
                </a:solidFill>
              </a:rPr>
              <a:t>Brand reputation, ad tracking and digital reputation together in one tool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70626" y="4549130"/>
            <a:ext cx="2160000" cy="1440962"/>
          </a:xfrm>
          <a:prstGeom prst="roundRect">
            <a:avLst/>
          </a:prstGeom>
          <a:solidFill>
            <a:srgbClr val="000000"/>
          </a:solidFill>
        </p:spPr>
        <p:txBody>
          <a:bodyPr vert="horz" wrap="square" lIns="36000" tIns="45720" rIns="3600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CA" sz="1400" b="1" i="1" dirty="0" smtClean="0">
                <a:solidFill>
                  <a:srgbClr val="999999"/>
                </a:solidFill>
              </a:rPr>
              <a:t>Creative Test Insights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CA" sz="1400" dirty="0" smtClean="0">
                <a:solidFill>
                  <a:prstClr val="white"/>
                </a:solidFill>
              </a:rPr>
              <a:t>Quantitative, reliable measurement of effectiveness of creative against a normative database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857399" y="2098795"/>
            <a:ext cx="2160000" cy="1440962"/>
          </a:xfrm>
          <a:prstGeom prst="roundRect">
            <a:avLst/>
          </a:prstGeom>
          <a:solidFill>
            <a:srgbClr val="000000"/>
          </a:solidFill>
        </p:spPr>
        <p:txBody>
          <a:bodyPr vert="horz" wrap="square" lIns="36000" tIns="45720" rIns="3600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CA" sz="1400" b="1" i="1" dirty="0" smtClean="0">
                <a:solidFill>
                  <a:srgbClr val="999999"/>
                </a:solidFill>
              </a:rPr>
              <a:t>Video Insights 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CA" sz="1400" dirty="0">
                <a:solidFill>
                  <a:prstClr val="white"/>
                </a:solidFill>
              </a:rPr>
              <a:t>A</a:t>
            </a:r>
            <a:r>
              <a:rPr lang="en-CA" sz="1400" dirty="0" smtClean="0">
                <a:solidFill>
                  <a:prstClr val="white"/>
                </a:solidFill>
              </a:rPr>
              <a:t>dds qualitative insights to online surveys through use of video captured by panellists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857399" y="4549130"/>
            <a:ext cx="2160000" cy="1870015"/>
          </a:xfrm>
          <a:prstGeom prst="roundRect">
            <a:avLst/>
          </a:prstGeom>
          <a:solidFill>
            <a:srgbClr val="000000"/>
          </a:solidFill>
        </p:spPr>
        <p:txBody>
          <a:bodyPr vert="horz" wrap="square" lIns="36000" tIns="45720" rIns="3600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sz="1400" b="1" i="1" dirty="0">
                <a:solidFill>
                  <a:srgbClr val="999999"/>
                </a:solidFill>
              </a:rPr>
              <a:t>Employee Satisfaction Insights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1400" dirty="0">
                <a:solidFill>
                  <a:schemeClr val="bg1"/>
                </a:solidFill>
              </a:rPr>
              <a:t>Straightforward and insightful tool for measuring employee satisfaction against regional and national benchmarks</a:t>
            </a:r>
          </a:p>
        </p:txBody>
      </p:sp>
    </p:spTree>
    <p:extLst>
      <p:ext uri="{BB962C8B-B14F-4D97-AF65-F5344CB8AC3E}">
        <p14:creationId xmlns:p14="http://schemas.microsoft.com/office/powerpoint/2010/main" val="34001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26949"/>
              </p:ext>
            </p:extLst>
          </p:nvPr>
        </p:nvGraphicFramePr>
        <p:xfrm>
          <a:off x="255588" y="1659158"/>
          <a:ext cx="8611662" cy="42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9849"/>
                <a:gridCol w="4371813"/>
              </a:tblGrid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God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Angels</a:t>
                      </a:r>
                    </a:p>
                  </a:txBody>
                  <a:tcPr marL="1524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Heaven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UFOs do exist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Ghosts</a:t>
                      </a:r>
                    </a:p>
                  </a:txBody>
                  <a:tcPr marL="1524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Cure for Cancer has been found but is being withheld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Satan</a:t>
                      </a:r>
                    </a:p>
                  </a:txBody>
                  <a:tcPr marL="1524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John F. Kennedy assassination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Death of Princess Diana was an assassination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Human being has been cloned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9/11 US government conspiracy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Lottery is rigged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Lunar landings were a hoax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303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Dinosaurs never existed</a:t>
                      </a: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  <a:cs typeface="Open Sans"/>
                      </a:endParaRPr>
                    </a:p>
                  </a:txBody>
                  <a:tcPr marL="0" marR="12700" marT="0" marB="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634" y="4219662"/>
            <a:ext cx="3071813" cy="320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16078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2910" y="8312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89991640"/>
              </p:ext>
            </p:extLst>
          </p:nvPr>
        </p:nvGraphicFramePr>
        <p:xfrm>
          <a:off x="4586057" y="1370663"/>
          <a:ext cx="4923392" cy="46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150536"/>
            <a:ext cx="8766102" cy="31906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en-US" sz="800" dirty="0">
                <a:cs typeface="Open Sans"/>
              </a:rPr>
              <a:t>Base: British Columbia Adults (n=867)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en-US" sz="800" i="1" dirty="0" smtClean="0">
                <a:cs typeface="Open Sans"/>
              </a:rPr>
              <a:t>Q. How </a:t>
            </a:r>
            <a:r>
              <a:rPr lang="en-US" sz="800" i="1" dirty="0">
                <a:cs typeface="Open Sans"/>
              </a:rPr>
              <a:t>much do you, personally, believe or disbelieve each of the following conspiracy theories that some people believe?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People Say and Believe is Quite Amazing…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476A8DF-D2B0-4057-9AE9-F89CB11334CE}" type="slidenum">
              <a:rPr lang="en-US" sz="1200" smtClean="0">
                <a:solidFill>
                  <a:schemeClr val="accent2"/>
                </a:solidFill>
                <a:latin typeface="Open Sans"/>
                <a:cs typeface="Open Sans"/>
              </a:rPr>
              <a:pPr>
                <a:defRPr/>
              </a:pPr>
              <a:t>5</a:t>
            </a:fld>
            <a:endParaRPr lang="en-US" sz="1200" dirty="0">
              <a:solidFill>
                <a:schemeClr val="accent2"/>
              </a:solidFill>
              <a:latin typeface="Open Sans"/>
              <a:cs typeface="Open San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72960" y="5924538"/>
            <a:ext cx="3398081" cy="276999"/>
            <a:chOff x="2427536" y="1363950"/>
            <a:chExt cx="3398081" cy="276999"/>
          </a:xfrm>
        </p:grpSpPr>
        <p:grpSp>
          <p:nvGrpSpPr>
            <p:cNvPr id="13" name="Group 12"/>
            <p:cNvGrpSpPr/>
            <p:nvPr/>
          </p:nvGrpSpPr>
          <p:grpSpPr>
            <a:xfrm>
              <a:off x="2427536" y="1363950"/>
              <a:ext cx="1725165" cy="276999"/>
              <a:chOff x="2427536" y="1363950"/>
              <a:chExt cx="1725165" cy="27699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427536" y="1448449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7443" y="1363950"/>
                <a:ext cx="1635258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</a:rPr>
                  <a:t>Believe completely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47039" y="1363950"/>
              <a:ext cx="1678578" cy="276999"/>
              <a:chOff x="2427536" y="1363950"/>
              <a:chExt cx="1678578" cy="27699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27536" y="1448449"/>
                <a:ext cx="108000" cy="108000"/>
              </a:xfrm>
              <a:prstGeom prst="rect">
                <a:avLst/>
              </a:prstGeom>
              <a:solidFill>
                <a:srgbClr val="47B8F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7443" y="1363950"/>
                <a:ext cx="1588671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200" b="1" baseline="0" dirty="0" smtClean="0">
                    <a:solidFill>
                      <a:srgbClr val="000000"/>
                    </a:solidFill>
                  </a:rPr>
                  <a:t>Believe somewhat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29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22980"/>
            <a:ext cx="9144000" cy="5143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476A8DF-D2B0-4057-9AE9-F89CB11334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4900" y="1395388"/>
            <a:ext cx="4383104" cy="817245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/>
            </a:pPr>
            <a:r>
              <a:rPr lang="en-US" sz="1400" dirty="0">
                <a:solidFill>
                  <a:srgbClr val="000000"/>
                </a:solidFill>
              </a:rPr>
              <a:t>Awareness/Familiarity of IABC is low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>
                <a:solidFill>
                  <a:srgbClr val="000000"/>
                </a:solidFill>
              </a:rPr>
              <a:t>only half of business leaders are aware of IABC, and familiarity is even lower.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71995" y="1395388"/>
            <a:ext cx="4383104" cy="817245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6"/>
            </a:pPr>
            <a:r>
              <a:rPr lang="en-US" sz="1400" dirty="0">
                <a:solidFill>
                  <a:srgbClr val="000000"/>
                </a:solidFill>
              </a:rPr>
              <a:t>That being said, 53% of marketing decision-makers feel there is some value that IABC </a:t>
            </a:r>
            <a:r>
              <a:rPr lang="en-US" sz="1400" dirty="0" smtClean="0">
                <a:solidFill>
                  <a:srgbClr val="000000"/>
                </a:solidFill>
              </a:rPr>
              <a:t>brings.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4900" y="2381054"/>
            <a:ext cx="4383104" cy="817245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2"/>
            </a:pPr>
            <a:r>
              <a:rPr lang="en-US" sz="1400" dirty="0">
                <a:solidFill>
                  <a:srgbClr val="000000"/>
                </a:solidFill>
              </a:rPr>
              <a:t>However, other more well-known, organizations (BCAMA,CPRS, SME,AIM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smtClean="0">
                <a:solidFill>
                  <a:srgbClr val="000000"/>
                </a:solidFill>
              </a:rPr>
              <a:t>etc.) </a:t>
            </a:r>
            <a:r>
              <a:rPr lang="en-US" sz="1400" dirty="0">
                <a:solidFill>
                  <a:srgbClr val="000000"/>
                </a:solidFill>
              </a:rPr>
              <a:t>also struggle with the same issues. 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71995" y="2403897"/>
            <a:ext cx="4383104" cy="817245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7"/>
            </a:pPr>
            <a:r>
              <a:rPr lang="en-US" sz="1400" dirty="0">
                <a:solidFill>
                  <a:srgbClr val="000000"/>
                </a:solidFill>
              </a:rPr>
              <a:t>Decision-makers divided on value of professional communicators overall, and the value of the </a:t>
            </a:r>
            <a:r>
              <a:rPr lang="en-US" sz="1400" dirty="0" smtClean="0">
                <a:solidFill>
                  <a:srgbClr val="000000"/>
                </a:solidFill>
              </a:rPr>
              <a:t>designation.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4900" y="3366720"/>
            <a:ext cx="4383104" cy="817245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3"/>
            </a:pPr>
            <a:r>
              <a:rPr lang="en-US" sz="1400" dirty="0">
                <a:solidFill>
                  <a:srgbClr val="000000"/>
                </a:solidFill>
              </a:rPr>
              <a:t>Overall ratings of IABC among those familiar are about the same as other organizations that struggle with low </a:t>
            </a:r>
            <a:r>
              <a:rPr lang="en-US" sz="1400" dirty="0" smtClean="0">
                <a:solidFill>
                  <a:srgbClr val="000000"/>
                </a:solidFill>
              </a:rPr>
              <a:t>familiarity.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71995" y="3412406"/>
            <a:ext cx="4383104" cy="1055608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8"/>
            </a:pPr>
            <a:r>
              <a:rPr lang="en-US" sz="1400" dirty="0">
                <a:solidFill>
                  <a:srgbClr val="000000"/>
                </a:solidFill>
              </a:rPr>
              <a:t>Although perceptions are tough to gauge, IABC is seen to be professional, intelligent, honest and in-touch, but also seen as boring, exclusive, and not too </a:t>
            </a:r>
            <a:r>
              <a:rPr lang="en-US" sz="1400" dirty="0" smtClean="0">
                <a:solidFill>
                  <a:srgbClr val="000000"/>
                </a:solidFill>
              </a:rPr>
              <a:t>inspiring.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4900" y="4352386"/>
            <a:ext cx="4383104" cy="1055608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4"/>
            </a:pPr>
            <a:r>
              <a:rPr lang="en-US" sz="1400" dirty="0">
                <a:solidFill>
                  <a:srgbClr val="000000"/>
                </a:solidFill>
              </a:rPr>
              <a:t>Familiarity of the ABC designation among marketing decision-makers is strikingly low-48% never heard of, and a further 27% not at all </a:t>
            </a:r>
            <a:r>
              <a:rPr lang="en-US" sz="1400" dirty="0" smtClean="0">
                <a:solidFill>
                  <a:srgbClr val="000000"/>
                </a:solidFill>
              </a:rPr>
              <a:t>familiar.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71995" y="4659278"/>
            <a:ext cx="4383104" cy="578882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9"/>
            </a:pPr>
            <a:r>
              <a:rPr lang="en-US" sz="1400" dirty="0">
                <a:solidFill>
                  <a:srgbClr val="000000"/>
                </a:solidFill>
              </a:rPr>
              <a:t>When hiring, perception is that IABC membership doesn’t </a:t>
            </a:r>
            <a:r>
              <a:rPr lang="en-US" sz="1400" dirty="0" smtClean="0">
                <a:solidFill>
                  <a:srgbClr val="000000"/>
                </a:solidFill>
              </a:rPr>
              <a:t>matter.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4900" y="5576414"/>
            <a:ext cx="4383104" cy="817245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buClr>
                <a:schemeClr val="accent1"/>
              </a:buClr>
              <a:buFont typeface="+mj-lt"/>
              <a:buAutoNum type="arabicParenR" startAt="5"/>
            </a:pPr>
            <a:r>
              <a:rPr lang="en-US" sz="1400" dirty="0">
                <a:solidFill>
                  <a:srgbClr val="000000"/>
                </a:solidFill>
              </a:rPr>
              <a:t>Not surprising, value of designation seen as low as well—only a third as high as CMA/CPA/</a:t>
            </a:r>
            <a:r>
              <a:rPr lang="en-US" sz="1400" dirty="0" smtClean="0">
                <a:solidFill>
                  <a:srgbClr val="000000"/>
                </a:solidFill>
              </a:rPr>
              <a:t>CGA.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71995" y="5429423"/>
            <a:ext cx="4383104" cy="964236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269875" lvl="0" indent="-269875">
              <a:lnSpc>
                <a:spcPct val="90000"/>
              </a:lnSpc>
              <a:buClr>
                <a:schemeClr val="accent1"/>
              </a:buClr>
              <a:buFont typeface="+mj-lt"/>
              <a:buAutoNum type="arabicParenR" startAt="10"/>
            </a:pPr>
            <a:r>
              <a:rPr lang="en-US" sz="1400" dirty="0" smtClean="0">
                <a:solidFill>
                  <a:srgbClr val="000000"/>
                </a:solidFill>
              </a:rPr>
              <a:t>All </a:t>
            </a:r>
            <a:r>
              <a:rPr lang="en-US" sz="1400" dirty="0">
                <a:solidFill>
                  <a:srgbClr val="000000"/>
                </a:solidFill>
              </a:rPr>
              <a:t>being said, marketing functions are seen to be very important—websites, employee communications, social media and advertising are </a:t>
            </a:r>
            <a:r>
              <a:rPr lang="en-US" sz="1400" dirty="0" smtClean="0">
                <a:solidFill>
                  <a:srgbClr val="000000"/>
                </a:solidFill>
              </a:rPr>
              <a:t>tops.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Perception and Familiarity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Vancouver Board of Trade has the highest familiarity of the professional associations.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Professional Association Familiarity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76A8DF-D2B0-4057-9AE9-F89CB11334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49556"/>
            <a:ext cx="9042400" cy="4103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Base: All respondents (n=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200</a:t>
            </a:r>
            <a:r>
              <a:rPr lang="en-US" sz="10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 smtClean="0"/>
              <a:t>A1</a:t>
            </a:r>
            <a:r>
              <a:rPr lang="en-US" sz="1000" dirty="0"/>
              <a:t>. How aware and familiar are you with each of the following professional organizations?</a:t>
            </a:r>
            <a:r>
              <a:rPr lang="en-US" sz="1000" i="1" dirty="0"/>
              <a:t> </a:t>
            </a:r>
            <a:endParaRPr lang="en-US" sz="1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69448"/>
              </p:ext>
            </p:extLst>
          </p:nvPr>
        </p:nvGraphicFramePr>
        <p:xfrm>
          <a:off x="88199" y="1666802"/>
          <a:ext cx="8987447" cy="392542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42430"/>
                <a:gridCol w="2885527"/>
                <a:gridCol w="2222279"/>
                <a:gridCol w="837211"/>
              </a:tblGrid>
              <a:tr h="22293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Never Heard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 Of</a:t>
                      </a: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Vancouver Board of Trade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Your Local Chamber of Commerce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Certified General Accountants of British Columbia (CGA)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Accountants of Canada (CA)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Chartered Professional Accountants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of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Canada (CPA)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The Canadian Bar Association (CBA)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Certified Management Accountants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of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British Columbia (CMA)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Sales &amp; Marketing Executives (SME)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43%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026750" y="5694960"/>
            <a:ext cx="1220491" cy="276999"/>
            <a:chOff x="5614533" y="5589723"/>
            <a:chExt cx="1220491" cy="276999"/>
          </a:xfrm>
        </p:grpSpPr>
        <p:sp>
          <p:nvSpPr>
            <p:cNvPr id="10" name="Rectangle 9"/>
            <p:cNvSpPr/>
            <p:nvPr/>
          </p:nvSpPr>
          <p:spPr>
            <a:xfrm>
              <a:off x="5614533" y="5674222"/>
              <a:ext cx="126000" cy="12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8951" y="5589723"/>
              <a:ext cx="113607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Very familiar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70519" y="5694960"/>
            <a:ext cx="1659107" cy="276999"/>
            <a:chOff x="6880584" y="5589723"/>
            <a:chExt cx="1659107" cy="276999"/>
          </a:xfrm>
        </p:grpSpPr>
        <p:sp>
          <p:nvSpPr>
            <p:cNvPr id="13" name="Rectangle 12"/>
            <p:cNvSpPr/>
            <p:nvPr/>
          </p:nvSpPr>
          <p:spPr>
            <a:xfrm>
              <a:off x="6880584" y="5674222"/>
              <a:ext cx="126000" cy="12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76342" y="5589723"/>
              <a:ext cx="156334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Somewhat familiar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9974" y="5694960"/>
            <a:ext cx="1483113" cy="276999"/>
            <a:chOff x="544473" y="5589723"/>
            <a:chExt cx="1483113" cy="276999"/>
          </a:xfrm>
        </p:grpSpPr>
        <p:sp>
          <p:nvSpPr>
            <p:cNvPr id="16" name="Rectangle 15"/>
            <p:cNvSpPr/>
            <p:nvPr/>
          </p:nvSpPr>
          <p:spPr>
            <a:xfrm>
              <a:off x="1901586" y="5674222"/>
              <a:ext cx="126000" cy="12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473" y="5589723"/>
              <a:ext cx="140322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very familiar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16170" y="5694960"/>
            <a:ext cx="1519254" cy="276999"/>
            <a:chOff x="1994964" y="5589723"/>
            <a:chExt cx="1519254" cy="276999"/>
          </a:xfrm>
        </p:grpSpPr>
        <p:sp>
          <p:nvSpPr>
            <p:cNvPr id="19" name="Rectangle 18"/>
            <p:cNvSpPr/>
            <p:nvPr/>
          </p:nvSpPr>
          <p:spPr>
            <a:xfrm flipH="1">
              <a:off x="3388218" y="5674222"/>
              <a:ext cx="126000" cy="12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Century Gothic"/>
                <a:cs typeface="Century 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94964" y="5589723"/>
              <a:ext cx="144620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baseline="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Not at all familiar</a:t>
              </a:r>
            </a:p>
          </p:txBody>
        </p:sp>
      </p:grp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551911249"/>
              </p:ext>
            </p:extLst>
          </p:nvPr>
        </p:nvGraphicFramePr>
        <p:xfrm>
          <a:off x="6013450" y="1934199"/>
          <a:ext cx="230889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6035732" y="1651348"/>
            <a:ext cx="847832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Familiar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25972" y="1651348"/>
            <a:ext cx="1198465" cy="318801"/>
          </a:xfrm>
          <a:prstGeom prst="roundRect">
            <a:avLst/>
          </a:prstGeom>
          <a:solidFill>
            <a:schemeClr val="tx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 fontAlgn="b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Familiar</a:t>
            </a:r>
            <a:endParaRPr lang="en-US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571404374"/>
              </p:ext>
            </p:extLst>
          </p:nvPr>
        </p:nvGraphicFramePr>
        <p:xfrm>
          <a:off x="816889" y="1934199"/>
          <a:ext cx="2308899" cy="378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3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ights West Theme">
  <a:themeElements>
    <a:clrScheme name="Master Insight Template">
      <a:dk1>
        <a:srgbClr val="000000"/>
      </a:dk1>
      <a:lt1>
        <a:sysClr val="window" lastClr="FFFFFF"/>
      </a:lt1>
      <a:dk2>
        <a:srgbClr val="737373"/>
      </a:dk2>
      <a:lt2>
        <a:srgbClr val="999999"/>
      </a:lt2>
      <a:accent1>
        <a:srgbClr val="027CC7"/>
      </a:accent1>
      <a:accent2>
        <a:srgbClr val="658E35"/>
      </a:accent2>
      <a:accent3>
        <a:srgbClr val="87B3E6"/>
      </a:accent3>
      <a:accent4>
        <a:srgbClr val="3C0037"/>
      </a:accent4>
      <a:accent5>
        <a:srgbClr val="10335F"/>
      </a:accent5>
      <a:accent6>
        <a:srgbClr val="F86407"/>
      </a:accent6>
      <a:hlink>
        <a:srgbClr val="D9D9D9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>
          <a:defRPr sz="1400" baseline="0" dirty="0" smtClean="0">
            <a:solidFill>
              <a:srgbClr val="000000"/>
            </a:solidFill>
            <a:latin typeface="Open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Master Insight Template">
      <a:dk1>
        <a:srgbClr val="000000"/>
      </a:dk1>
      <a:lt1>
        <a:sysClr val="window" lastClr="FFFFFF"/>
      </a:lt1>
      <a:dk2>
        <a:srgbClr val="737373"/>
      </a:dk2>
      <a:lt2>
        <a:srgbClr val="999999"/>
      </a:lt2>
      <a:accent1>
        <a:srgbClr val="027CC7"/>
      </a:accent1>
      <a:accent2>
        <a:srgbClr val="658E35"/>
      </a:accent2>
      <a:accent3>
        <a:srgbClr val="87B3E6"/>
      </a:accent3>
      <a:accent4>
        <a:srgbClr val="3C0037"/>
      </a:accent4>
      <a:accent5>
        <a:srgbClr val="10335F"/>
      </a:accent5>
      <a:accent6>
        <a:srgbClr val="F86407"/>
      </a:accent6>
      <a:hlink>
        <a:srgbClr val="D9D9D9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Master Insight Template">
      <a:dk1>
        <a:srgbClr val="000000"/>
      </a:dk1>
      <a:lt1>
        <a:sysClr val="window" lastClr="FFFFFF"/>
      </a:lt1>
      <a:dk2>
        <a:srgbClr val="737373"/>
      </a:dk2>
      <a:lt2>
        <a:srgbClr val="999999"/>
      </a:lt2>
      <a:accent1>
        <a:srgbClr val="027CC7"/>
      </a:accent1>
      <a:accent2>
        <a:srgbClr val="658E35"/>
      </a:accent2>
      <a:accent3>
        <a:srgbClr val="87B3E6"/>
      </a:accent3>
      <a:accent4>
        <a:srgbClr val="3C0037"/>
      </a:accent4>
      <a:accent5>
        <a:srgbClr val="10335F"/>
      </a:accent5>
      <a:accent6>
        <a:srgbClr val="F86407"/>
      </a:accent6>
      <a:hlink>
        <a:srgbClr val="D9D9D9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F29D5FEEB8D45B9E8E0978ECB80D2" ma:contentTypeVersion="0" ma:contentTypeDescription="Create a new document." ma:contentTypeScope="" ma:versionID="63e38bc929d5c4acb456e8bc80365c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464D4A-E04B-47BE-B8BA-A4E10D444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4F44EF-DF36-4BEE-8DE9-FB4BC5B87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DEC59-172E-45D6-BAB8-5783CC55756B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82930</TotalTime>
  <Words>2451</Words>
  <Application>Microsoft Office PowerPoint</Application>
  <PresentationFormat>On-screen Show (4:3)</PresentationFormat>
  <Paragraphs>449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Insights West Theme</vt:lpstr>
      <vt:lpstr>1_Custom Design</vt:lpstr>
      <vt:lpstr>2_Custom Design</vt:lpstr>
      <vt:lpstr>Association and Awareness perception study</vt:lpstr>
      <vt:lpstr>Insights West: A Brief Introduction</vt:lpstr>
      <vt:lpstr>Insights West: A Brief Introduction (cont.)</vt:lpstr>
      <vt:lpstr>Some of Our Tools</vt:lpstr>
      <vt:lpstr>What People Say and Believe is Quite Amazing…</vt:lpstr>
      <vt:lpstr>Top 10 Findings</vt:lpstr>
      <vt:lpstr>DETAILED FINDINGS</vt:lpstr>
      <vt:lpstr>Perception and Familiarity</vt:lpstr>
      <vt:lpstr>The Vancouver Board of Trade has the highest familiarity of the professional associations.</vt:lpstr>
      <vt:lpstr>Just over half of business leaders in BC are aware of IABC. However, relatively few are familiar with what the association does.</vt:lpstr>
      <vt:lpstr>Almost one quarter of those familiar with IABC give the association a good overall rating. However, there is a higher percentage of those familiar who are unable to provide an overall rating.</vt:lpstr>
      <vt:lpstr>Though only about a quarter of those familiar give IABC a good rating overall, IABC received similar ratings to other communication associations such as the CPRS, BCAMA and AIM. </vt:lpstr>
      <vt:lpstr>There is relatively lower membership with IABC.</vt:lpstr>
      <vt:lpstr>And relatively few have participated in an event put on by IABC.  </vt:lpstr>
      <vt:lpstr>Designation Perception and Familiarity (Among Marketing Decision Makers)</vt:lpstr>
      <vt:lpstr>Just over half of marketing decisions makers are aware of the ABC designation. However, less than one in ten are familiar with it.</vt:lpstr>
      <vt:lpstr>There is less value placed on having an ABC designation than for accounting or law.  </vt:lpstr>
      <vt:lpstr>Over half of decision makers believe it would be valuable to have an association like IABC.</vt:lpstr>
      <vt:lpstr>Hiring decision makers are split on whether a professional designation is valuable for a candidate to have.  </vt:lpstr>
      <vt:lpstr>Few have placed an ad with IABC due to low awareness and a lack of need.</vt:lpstr>
      <vt:lpstr>Among those familiar with IABC, intelligent, professional and honest are the top attributes associated with IABC. </vt:lpstr>
      <vt:lpstr>Currently, many decision makers do not find it important to hire communications professionals that are members of IABC.</vt:lpstr>
      <vt:lpstr>Nearly a quarter of decision makers say they would be more likely to hire a candidate that is ISO certified in communications.</vt:lpstr>
      <vt:lpstr>A strong website is deemed to be the most important marketing communications activity within a company, followed by strong employee communications.</vt:lpstr>
      <vt:lpstr>Top Implications/Recommendations</vt:lpstr>
    </vt:vector>
  </TitlesOfParts>
  <Company>Insights West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 Turton</dc:creator>
  <cp:lastModifiedBy>Catherine Ducharme</cp:lastModifiedBy>
  <cp:revision>3422</cp:revision>
  <cp:lastPrinted>2014-03-31T22:26:03Z</cp:lastPrinted>
  <dcterms:created xsi:type="dcterms:W3CDTF">2013-06-24T17:17:16Z</dcterms:created>
  <dcterms:modified xsi:type="dcterms:W3CDTF">2014-06-20T21:13:15Z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0x0101000D2F29D5FEEB8D45B9E8E0978ECB80D2</vt:lpwstr>
  </property>
</Properties>
</file>